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lapértelmezett szakasz" id="{D7A240B2-C8F6-476C-90C4-A681808763CB}">
          <p14:sldIdLst>
            <p14:sldId id="256"/>
            <p14:sldId id="257"/>
            <p14:sldId id="258"/>
            <p14:sldId id="259"/>
            <p14:sldId id="260"/>
            <p14:sldId id="261"/>
            <p14:sldId id="262"/>
            <p14:sldId id="263"/>
            <p14:sldId id="264"/>
          </p14:sldIdLst>
        </p14:section>
        <p14:section name="DevMAchineProblem" id="{D0859E6E-F51B-46A6-866D-BE32D5B31BD1}">
          <p14:sldIdLst>
            <p14:sldId id="265"/>
            <p14:sldId id="266"/>
            <p14:sldId id="267"/>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404" autoAdjust="0"/>
  </p:normalViewPr>
  <p:slideViewPr>
    <p:cSldViewPr snapToGrid="0">
      <p:cViewPr varScale="1">
        <p:scale>
          <a:sx n="78" d="100"/>
          <a:sy n="78" d="100"/>
        </p:scale>
        <p:origin x="163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4/19/2025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94446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4/19/2025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01579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4/19/2025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19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4/19/2025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884125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4/19/2025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9706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4/19/2025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66868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4/19/2025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10820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4/19/2025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95600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4/19/2025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45120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4/19/2025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7754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4/19/2025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633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4/19/2025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68151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76" r:id="rId6"/>
    <p:sldLayoutId id="2147483672" r:id="rId7"/>
    <p:sldLayoutId id="2147483673" r:id="rId8"/>
    <p:sldLayoutId id="2147483674" r:id="rId9"/>
    <p:sldLayoutId id="2147483675" r:id="rId10"/>
    <p:sldLayoutId id="2147483677"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16" name="Picture 3" descr="Színes villanykörte üzleti ikonokkal">
            <a:extLst>
              <a:ext uri="{FF2B5EF4-FFF2-40B4-BE49-F238E27FC236}">
                <a16:creationId xmlns:a16="http://schemas.microsoft.com/office/drawing/2014/main" id="{6E30C1FE-F967-2425-94E6-1ECA50D79946}"/>
              </a:ext>
            </a:extLst>
          </p:cNvPr>
          <p:cNvPicPr>
            <a:picLocks noChangeAspect="1"/>
          </p:cNvPicPr>
          <p:nvPr/>
        </p:nvPicPr>
        <p:blipFill>
          <a:blip r:embed="rId2"/>
          <a:srcRect t="17915" b="1728"/>
          <a:stretch/>
        </p:blipFill>
        <p:spPr>
          <a:xfrm>
            <a:off x="1" y="10"/>
            <a:ext cx="12192000" cy="6857990"/>
          </a:xfrm>
          <a:prstGeom prst="rect">
            <a:avLst/>
          </a:prstGeom>
        </p:spPr>
      </p:pic>
      <p:sp>
        <p:nvSpPr>
          <p:cNvPr id="17" name="Rectangle 10">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4444" y="1066800"/>
            <a:ext cx="4682990"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Cím 1">
            <a:extLst>
              <a:ext uri="{FF2B5EF4-FFF2-40B4-BE49-F238E27FC236}">
                <a16:creationId xmlns:a16="http://schemas.microsoft.com/office/drawing/2014/main" id="{B2FA7F40-E147-218C-FDB3-8C8070E7E8A3}"/>
              </a:ext>
            </a:extLst>
          </p:cNvPr>
          <p:cNvSpPr>
            <a:spLocks noGrp="1"/>
          </p:cNvSpPr>
          <p:nvPr>
            <p:ph type="ctrTitle"/>
          </p:nvPr>
        </p:nvSpPr>
        <p:spPr>
          <a:xfrm>
            <a:off x="804818" y="1562101"/>
            <a:ext cx="3905203" cy="2738530"/>
          </a:xfrm>
        </p:spPr>
        <p:txBody>
          <a:bodyPr anchor="t">
            <a:normAutofit/>
          </a:bodyPr>
          <a:lstStyle/>
          <a:p>
            <a:r>
              <a:rPr lang="hu-HU" sz="4800" dirty="0" err="1"/>
              <a:t>Problems</a:t>
            </a:r>
            <a:r>
              <a:rPr lang="hu-HU" sz="4800" dirty="0"/>
              <a:t> and </a:t>
            </a:r>
            <a:r>
              <a:rPr lang="hu-HU" sz="4800" dirty="0" err="1"/>
              <a:t>Solutions</a:t>
            </a:r>
            <a:r>
              <a:rPr lang="hu-HU" sz="4800" dirty="0"/>
              <a:t> / </a:t>
            </a:r>
            <a:r>
              <a:rPr lang="hu-HU" sz="4800" dirty="0" err="1"/>
              <a:t>Workarounds</a:t>
            </a:r>
            <a:endParaRPr lang="hu-HU" sz="4800" dirty="0"/>
          </a:p>
        </p:txBody>
      </p:sp>
      <p:sp>
        <p:nvSpPr>
          <p:cNvPr id="3" name="Alcím 2">
            <a:extLst>
              <a:ext uri="{FF2B5EF4-FFF2-40B4-BE49-F238E27FC236}">
                <a16:creationId xmlns:a16="http://schemas.microsoft.com/office/drawing/2014/main" id="{DE9D7528-1602-8B67-FB4F-0F94DF45B95C}"/>
              </a:ext>
            </a:extLst>
          </p:cNvPr>
          <p:cNvSpPr>
            <a:spLocks noGrp="1"/>
          </p:cNvSpPr>
          <p:nvPr>
            <p:ph type="subTitle" idx="1"/>
          </p:nvPr>
        </p:nvSpPr>
        <p:spPr>
          <a:xfrm>
            <a:off x="804818" y="4321622"/>
            <a:ext cx="3816351" cy="941832"/>
          </a:xfrm>
        </p:spPr>
        <p:txBody>
          <a:bodyPr>
            <a:normAutofit/>
          </a:bodyPr>
          <a:lstStyle/>
          <a:p>
            <a:endParaRPr lang="hu-HU"/>
          </a:p>
        </p:txBody>
      </p:sp>
      <p:cxnSp>
        <p:nvCxnSpPr>
          <p:cNvPr id="18" name="Straight Connector 1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V="1">
            <a:off x="305077" y="1063752"/>
            <a:ext cx="0" cy="4727448"/>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72958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712CE94-402F-A1CE-AE14-1709972D7A7C}"/>
              </a:ext>
            </a:extLst>
          </p:cNvPr>
          <p:cNvSpPr>
            <a:spLocks noGrp="1"/>
          </p:cNvSpPr>
          <p:nvPr>
            <p:ph type="title"/>
          </p:nvPr>
        </p:nvSpPr>
        <p:spPr/>
        <p:txBody>
          <a:bodyPr>
            <a:normAutofit fontScale="90000"/>
          </a:bodyPr>
          <a:lstStyle/>
          <a:p>
            <a:r>
              <a:rPr lang="hu-HU" dirty="0"/>
              <a:t>PROBLEM: </a:t>
            </a:r>
            <a:br>
              <a:rPr lang="hu-HU" dirty="0"/>
            </a:br>
            <a:r>
              <a:rPr lang="hu-HU" dirty="0" err="1"/>
              <a:t>Environments</a:t>
            </a:r>
            <a:r>
              <a:rPr lang="hu-HU" dirty="0"/>
              <a:t> / </a:t>
            </a:r>
            <a:br>
              <a:rPr lang="hu-HU" dirty="0"/>
            </a:br>
            <a:r>
              <a:rPr lang="hu-HU" dirty="0" err="1"/>
              <a:t>Tenants</a:t>
            </a:r>
            <a:endParaRPr lang="hu-HU" dirty="0"/>
          </a:p>
        </p:txBody>
      </p:sp>
      <p:sp>
        <p:nvSpPr>
          <p:cNvPr id="3" name="Tartalom helye 2">
            <a:extLst>
              <a:ext uri="{FF2B5EF4-FFF2-40B4-BE49-F238E27FC236}">
                <a16:creationId xmlns:a16="http://schemas.microsoft.com/office/drawing/2014/main" id="{DDC1FB89-694A-2615-9F9C-988E58407DF8}"/>
              </a:ext>
            </a:extLst>
          </p:cNvPr>
          <p:cNvSpPr>
            <a:spLocks noGrp="1"/>
          </p:cNvSpPr>
          <p:nvPr>
            <p:ph idx="1"/>
          </p:nvPr>
        </p:nvSpPr>
        <p:spPr>
          <a:xfrm>
            <a:off x="640080" y="3143250"/>
            <a:ext cx="3827145" cy="3056382"/>
          </a:xfrm>
        </p:spPr>
        <p:txBody>
          <a:bodyPr/>
          <a:lstStyle/>
          <a:p>
            <a:r>
              <a:rPr lang="hu-HU" dirty="0"/>
              <a:t>I </a:t>
            </a:r>
            <a:r>
              <a:rPr lang="hu-HU" dirty="0" err="1"/>
              <a:t>have</a:t>
            </a:r>
            <a:r>
              <a:rPr lang="hu-HU" dirty="0"/>
              <a:t> a ’DEV’ </a:t>
            </a:r>
            <a:r>
              <a:rPr lang="hu-HU" dirty="0" err="1"/>
              <a:t>tenant</a:t>
            </a:r>
            <a:r>
              <a:rPr lang="hu-HU" dirty="0"/>
              <a:t>. </a:t>
            </a:r>
            <a:br>
              <a:rPr lang="hu-HU" dirty="0"/>
            </a:br>
            <a:r>
              <a:rPr lang="hu-HU" dirty="0" err="1"/>
              <a:t>This</a:t>
            </a:r>
            <a:r>
              <a:rPr lang="hu-HU" dirty="0"/>
              <a:t> </a:t>
            </a:r>
            <a:r>
              <a:rPr lang="hu-HU" dirty="0" err="1"/>
              <a:t>tenant</a:t>
            </a:r>
            <a:r>
              <a:rPr lang="hu-HU" dirty="0"/>
              <a:t> is </a:t>
            </a:r>
            <a:r>
              <a:rPr lang="hu-HU" dirty="0" err="1"/>
              <a:t>provisioned</a:t>
            </a:r>
            <a:r>
              <a:rPr lang="hu-HU" dirty="0"/>
              <a:t> </a:t>
            </a:r>
            <a:r>
              <a:rPr lang="hu-HU" dirty="0" err="1"/>
              <a:t>by</a:t>
            </a:r>
            <a:r>
              <a:rPr lang="hu-HU" dirty="0"/>
              <a:t> </a:t>
            </a:r>
            <a:r>
              <a:rPr lang="hu-HU" dirty="0" err="1"/>
              <a:t>using</a:t>
            </a:r>
            <a:r>
              <a:rPr lang="hu-HU" dirty="0"/>
              <a:t> a ’Benefit’ </a:t>
            </a:r>
            <a:r>
              <a:rPr lang="hu-HU" dirty="0" err="1"/>
              <a:t>on</a:t>
            </a:r>
            <a:r>
              <a:rPr lang="hu-HU" dirty="0"/>
              <a:t> </a:t>
            </a:r>
            <a:r>
              <a:rPr lang="hu-HU" dirty="0" err="1"/>
              <a:t>the</a:t>
            </a:r>
            <a:r>
              <a:rPr lang="hu-HU" dirty="0"/>
              <a:t>  a Visual </a:t>
            </a:r>
            <a:r>
              <a:rPr lang="hu-HU" dirty="0" err="1"/>
              <a:t>Studio</a:t>
            </a:r>
            <a:r>
              <a:rPr lang="hu-HU" dirty="0"/>
              <a:t>  (Professional) </a:t>
            </a:r>
            <a:r>
              <a:rPr lang="hu-HU" dirty="0" err="1"/>
              <a:t>Subscription</a:t>
            </a:r>
            <a:r>
              <a:rPr lang="hu-HU" dirty="0"/>
              <a:t>   Edition: </a:t>
            </a:r>
          </a:p>
        </p:txBody>
      </p:sp>
      <p:pic>
        <p:nvPicPr>
          <p:cNvPr id="7" name="Kép 6">
            <a:extLst>
              <a:ext uri="{FF2B5EF4-FFF2-40B4-BE49-F238E27FC236}">
                <a16:creationId xmlns:a16="http://schemas.microsoft.com/office/drawing/2014/main" id="{F144B9F8-F691-C8AA-8C58-C0EDC0B00A4A}"/>
              </a:ext>
            </a:extLst>
          </p:cNvPr>
          <p:cNvPicPr>
            <a:picLocks noChangeAspect="1"/>
          </p:cNvPicPr>
          <p:nvPr/>
        </p:nvPicPr>
        <p:blipFill>
          <a:blip r:embed="rId2"/>
          <a:stretch>
            <a:fillRect/>
          </a:stretch>
        </p:blipFill>
        <p:spPr>
          <a:xfrm>
            <a:off x="4771729" y="0"/>
            <a:ext cx="7420271" cy="6858000"/>
          </a:xfrm>
          <a:prstGeom prst="rect">
            <a:avLst/>
          </a:prstGeom>
        </p:spPr>
      </p:pic>
      <p:pic>
        <p:nvPicPr>
          <p:cNvPr id="9" name="Kép 8">
            <a:extLst>
              <a:ext uri="{FF2B5EF4-FFF2-40B4-BE49-F238E27FC236}">
                <a16:creationId xmlns:a16="http://schemas.microsoft.com/office/drawing/2014/main" id="{C6639652-6B76-06C5-EF4F-A63C033463C8}"/>
              </a:ext>
            </a:extLst>
          </p:cNvPr>
          <p:cNvPicPr>
            <a:picLocks noChangeAspect="1"/>
          </p:cNvPicPr>
          <p:nvPr/>
        </p:nvPicPr>
        <p:blipFill>
          <a:blip r:embed="rId3"/>
          <a:stretch>
            <a:fillRect/>
          </a:stretch>
        </p:blipFill>
        <p:spPr>
          <a:xfrm>
            <a:off x="867491" y="4990840"/>
            <a:ext cx="3372321" cy="1857634"/>
          </a:xfrm>
          <a:prstGeom prst="rect">
            <a:avLst/>
          </a:prstGeom>
        </p:spPr>
      </p:pic>
      <p:cxnSp>
        <p:nvCxnSpPr>
          <p:cNvPr id="11" name="Egyenes összekötő nyíllal 10">
            <a:extLst>
              <a:ext uri="{FF2B5EF4-FFF2-40B4-BE49-F238E27FC236}">
                <a16:creationId xmlns:a16="http://schemas.microsoft.com/office/drawing/2014/main" id="{1DEC7FC4-69CB-CF1E-ED1E-09D4D21B29FE}"/>
              </a:ext>
            </a:extLst>
          </p:cNvPr>
          <p:cNvCxnSpPr/>
          <p:nvPr/>
        </p:nvCxnSpPr>
        <p:spPr>
          <a:xfrm flipV="1">
            <a:off x="3486150" y="2657475"/>
            <a:ext cx="1952625" cy="771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Egyenes összekötő nyíllal 12">
            <a:extLst>
              <a:ext uri="{FF2B5EF4-FFF2-40B4-BE49-F238E27FC236}">
                <a16:creationId xmlns:a16="http://schemas.microsoft.com/office/drawing/2014/main" id="{842215DF-5D04-2DB6-1FF0-94C40998E45D}"/>
              </a:ext>
            </a:extLst>
          </p:cNvPr>
          <p:cNvCxnSpPr>
            <a:cxnSpLocks/>
          </p:cNvCxnSpPr>
          <p:nvPr/>
        </p:nvCxnSpPr>
        <p:spPr>
          <a:xfrm>
            <a:off x="2457450" y="4238625"/>
            <a:ext cx="0" cy="9525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74704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D5C2224-FE4C-6DE1-74B1-79AE8451119A}"/>
              </a:ext>
            </a:extLst>
          </p:cNvPr>
          <p:cNvSpPr>
            <a:spLocks noGrp="1"/>
          </p:cNvSpPr>
          <p:nvPr>
            <p:ph type="title"/>
          </p:nvPr>
        </p:nvSpPr>
        <p:spPr/>
        <p:txBody>
          <a:bodyPr>
            <a:normAutofit/>
          </a:bodyPr>
          <a:lstStyle/>
          <a:p>
            <a:r>
              <a:rPr lang="hu-HU" dirty="0"/>
              <a:t>PROBLEM: </a:t>
            </a:r>
            <a:r>
              <a:rPr lang="hu-HU" dirty="0" err="1"/>
              <a:t>Environments</a:t>
            </a:r>
            <a:r>
              <a:rPr lang="hu-HU" dirty="0"/>
              <a:t> / </a:t>
            </a:r>
            <a:r>
              <a:rPr lang="hu-HU" dirty="0" err="1"/>
              <a:t>Tenants</a:t>
            </a:r>
            <a:endParaRPr lang="hu-HU" dirty="0"/>
          </a:p>
        </p:txBody>
      </p:sp>
      <p:pic>
        <p:nvPicPr>
          <p:cNvPr id="5" name="Tartalom helye 4" descr="A képen szöveg, Emberi arc, képernyőkép, multimédia látható&#10;&#10;Előfordulhat, hogy a mesterséges intelligencia által létrehozott tartalom helytelen.">
            <a:extLst>
              <a:ext uri="{FF2B5EF4-FFF2-40B4-BE49-F238E27FC236}">
                <a16:creationId xmlns:a16="http://schemas.microsoft.com/office/drawing/2014/main" id="{0AD11B35-B2E0-D3C7-2420-09DF76A08FC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2155" r="24500" b="11443"/>
          <a:stretch/>
        </p:blipFill>
        <p:spPr>
          <a:xfrm>
            <a:off x="7331909" y="2066925"/>
            <a:ext cx="4683755" cy="2724150"/>
          </a:xfrm>
        </p:spPr>
      </p:pic>
      <p:sp>
        <p:nvSpPr>
          <p:cNvPr id="6" name="Ellipszis 5">
            <a:extLst>
              <a:ext uri="{FF2B5EF4-FFF2-40B4-BE49-F238E27FC236}">
                <a16:creationId xmlns:a16="http://schemas.microsoft.com/office/drawing/2014/main" id="{FBB36C49-D9D5-D707-6044-450BC4404A50}"/>
              </a:ext>
            </a:extLst>
          </p:cNvPr>
          <p:cNvSpPr/>
          <p:nvPr/>
        </p:nvSpPr>
        <p:spPr>
          <a:xfrm rot="1937711">
            <a:off x="7711151" y="2470249"/>
            <a:ext cx="1426105" cy="2492638"/>
          </a:xfrm>
          <a:prstGeom prst="ellipse">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dirty="0"/>
          </a:p>
        </p:txBody>
      </p:sp>
      <p:sp>
        <p:nvSpPr>
          <p:cNvPr id="7" name="Ellipszis 6">
            <a:extLst>
              <a:ext uri="{FF2B5EF4-FFF2-40B4-BE49-F238E27FC236}">
                <a16:creationId xmlns:a16="http://schemas.microsoft.com/office/drawing/2014/main" id="{B101FADC-632A-A5DC-DE7A-6D7F15137271}"/>
              </a:ext>
            </a:extLst>
          </p:cNvPr>
          <p:cNvSpPr/>
          <p:nvPr/>
        </p:nvSpPr>
        <p:spPr>
          <a:xfrm rot="1572023">
            <a:off x="8519482" y="2475588"/>
            <a:ext cx="3355122" cy="2218541"/>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8" name="Tartalom helye 2">
            <a:extLst>
              <a:ext uri="{FF2B5EF4-FFF2-40B4-BE49-F238E27FC236}">
                <a16:creationId xmlns:a16="http://schemas.microsoft.com/office/drawing/2014/main" id="{90AB2487-A935-AB63-0E8C-708AD946C120}"/>
              </a:ext>
            </a:extLst>
          </p:cNvPr>
          <p:cNvSpPr txBox="1">
            <a:spLocks/>
          </p:cNvSpPr>
          <p:nvPr/>
        </p:nvSpPr>
        <p:spPr>
          <a:xfrm>
            <a:off x="585590" y="2274274"/>
            <a:ext cx="6434335" cy="420272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dirty="0" err="1"/>
              <a:t>My</a:t>
            </a:r>
            <a:r>
              <a:rPr lang="hu-HU" dirty="0"/>
              <a:t> ’DEV’ </a:t>
            </a:r>
            <a:r>
              <a:rPr lang="hu-HU" dirty="0" err="1"/>
              <a:t>Environment</a:t>
            </a:r>
            <a:r>
              <a:rPr lang="hu-HU" dirty="0"/>
              <a:t> had M365 + </a:t>
            </a:r>
            <a:r>
              <a:rPr lang="hu-HU" dirty="0" err="1"/>
              <a:t>EntraID</a:t>
            </a:r>
            <a:r>
              <a:rPr lang="hu-HU" dirty="0"/>
              <a:t> </a:t>
            </a:r>
            <a:r>
              <a:rPr lang="hu-HU" dirty="0" err="1"/>
              <a:t>completely</a:t>
            </a:r>
            <a:r>
              <a:rPr lang="hu-HU" dirty="0"/>
              <a:t>:</a:t>
            </a:r>
          </a:p>
          <a:p>
            <a:pPr lvl="1">
              <a:buFont typeface="Wingdings" panose="05000000000000000000" pitchFamily="2" charset="2"/>
              <a:buChar char="q"/>
            </a:pPr>
            <a:r>
              <a:rPr lang="hu-HU" dirty="0"/>
              <a:t>I </a:t>
            </a:r>
            <a:r>
              <a:rPr lang="hu-HU" dirty="0" err="1"/>
              <a:t>was</a:t>
            </a:r>
            <a:r>
              <a:rPr lang="hu-HU" dirty="0"/>
              <a:t> </a:t>
            </a:r>
            <a:r>
              <a:rPr lang="hu-HU" dirty="0" err="1"/>
              <a:t>abe</a:t>
            </a:r>
            <a:r>
              <a:rPr lang="hu-HU" dirty="0"/>
              <a:t> </a:t>
            </a:r>
            <a:r>
              <a:rPr lang="hu-HU" dirty="0" err="1"/>
              <a:t>to</a:t>
            </a:r>
            <a:r>
              <a:rPr lang="hu-HU" dirty="0"/>
              <a:t> </a:t>
            </a:r>
            <a:r>
              <a:rPr lang="hu-HU" dirty="0" err="1"/>
              <a:t>use</a:t>
            </a:r>
            <a:r>
              <a:rPr lang="hu-HU" dirty="0"/>
              <a:t> and </a:t>
            </a:r>
            <a:r>
              <a:rPr lang="hu-HU" dirty="0" err="1"/>
              <a:t>configure</a:t>
            </a:r>
            <a:r>
              <a:rPr lang="hu-HU" dirty="0"/>
              <a:t> </a:t>
            </a:r>
            <a:r>
              <a:rPr lang="hu-HU" dirty="0" err="1"/>
              <a:t>for</a:t>
            </a:r>
            <a:r>
              <a:rPr lang="hu-HU" dirty="0"/>
              <a:t> </a:t>
            </a:r>
            <a:r>
              <a:rPr lang="hu-HU" dirty="0" err="1"/>
              <a:t>example</a:t>
            </a:r>
            <a:r>
              <a:rPr lang="hu-HU" dirty="0"/>
              <a:t> SharePoint </a:t>
            </a:r>
            <a:r>
              <a:rPr lang="hu-HU" dirty="0" err="1"/>
              <a:t>Sites</a:t>
            </a:r>
            <a:r>
              <a:rPr lang="hu-HU" dirty="0"/>
              <a:t> </a:t>
            </a:r>
            <a:r>
              <a:rPr lang="hu-HU" dirty="0" err="1"/>
              <a:t>but</a:t>
            </a:r>
            <a:r>
              <a:rPr lang="hu-HU" dirty="0"/>
              <a:t> </a:t>
            </a:r>
            <a:r>
              <a:rPr lang="hu-HU" dirty="0" err="1"/>
              <a:t>not</a:t>
            </a:r>
            <a:r>
              <a:rPr lang="hu-HU" dirty="0"/>
              <a:t> </a:t>
            </a:r>
            <a:r>
              <a:rPr lang="hu-HU" dirty="0" err="1"/>
              <a:t>abel</a:t>
            </a:r>
            <a:r>
              <a:rPr lang="hu-HU" dirty="0"/>
              <a:t> </a:t>
            </a:r>
            <a:r>
              <a:rPr lang="hu-HU" dirty="0" err="1"/>
              <a:t>to</a:t>
            </a:r>
            <a:r>
              <a:rPr lang="hu-HU" dirty="0"/>
              <a:t> </a:t>
            </a:r>
            <a:r>
              <a:rPr lang="hu-HU" dirty="0" err="1"/>
              <a:t>create</a:t>
            </a:r>
            <a:r>
              <a:rPr lang="hu-HU" dirty="0"/>
              <a:t> </a:t>
            </a:r>
            <a:r>
              <a:rPr lang="hu-HU" dirty="0" err="1"/>
              <a:t>any</a:t>
            </a:r>
            <a:r>
              <a:rPr lang="hu-HU" dirty="0"/>
              <a:t> </a:t>
            </a:r>
            <a:r>
              <a:rPr lang="hu-HU" dirty="0" err="1"/>
              <a:t>Resources</a:t>
            </a:r>
            <a:r>
              <a:rPr lang="hu-HU" dirty="0"/>
              <a:t> </a:t>
            </a:r>
            <a:r>
              <a:rPr lang="hu-HU" dirty="0" err="1"/>
              <a:t>Groups</a:t>
            </a:r>
            <a:r>
              <a:rPr lang="hu-HU" dirty="0"/>
              <a:t> in </a:t>
            </a:r>
            <a:r>
              <a:rPr lang="hu-HU" dirty="0" err="1"/>
              <a:t>Azure</a:t>
            </a:r>
            <a:r>
              <a:rPr lang="hu-HU" dirty="0"/>
              <a:t>.</a:t>
            </a:r>
          </a:p>
          <a:p>
            <a:r>
              <a:rPr lang="hu-HU" dirty="0" err="1"/>
              <a:t>My</a:t>
            </a:r>
            <a:r>
              <a:rPr lang="hu-HU" dirty="0"/>
              <a:t> </a:t>
            </a:r>
            <a:r>
              <a:rPr lang="hu-HU" dirty="0" err="1"/>
              <a:t>problme</a:t>
            </a:r>
            <a:r>
              <a:rPr lang="hu-HU" dirty="0"/>
              <a:t> </a:t>
            </a:r>
            <a:r>
              <a:rPr lang="hu-HU" dirty="0" err="1"/>
              <a:t>was</a:t>
            </a:r>
            <a:r>
              <a:rPr lang="hu-HU" dirty="0"/>
              <a:t>, </a:t>
            </a:r>
            <a:r>
              <a:rPr lang="hu-HU" dirty="0" err="1"/>
              <a:t>that</a:t>
            </a:r>
            <a:r>
              <a:rPr lang="hu-HU" dirty="0"/>
              <a:t> I </a:t>
            </a:r>
            <a:r>
              <a:rPr lang="hu-HU" dirty="0" err="1"/>
              <a:t>didn’t</a:t>
            </a:r>
            <a:r>
              <a:rPr lang="hu-HU" dirty="0"/>
              <a:t> had </a:t>
            </a:r>
            <a:r>
              <a:rPr lang="hu-HU" dirty="0" err="1"/>
              <a:t>any</a:t>
            </a:r>
            <a:r>
              <a:rPr lang="hu-HU" dirty="0"/>
              <a:t> </a:t>
            </a:r>
            <a:r>
              <a:rPr lang="hu-HU" dirty="0" err="1"/>
              <a:t>Subscription</a:t>
            </a:r>
            <a:r>
              <a:rPr lang="hu-HU" dirty="0"/>
              <a:t> in </a:t>
            </a:r>
            <a:r>
              <a:rPr lang="hu-HU" dirty="0" err="1"/>
              <a:t>the</a:t>
            </a:r>
            <a:r>
              <a:rPr lang="hu-HU" dirty="0"/>
              <a:t> </a:t>
            </a:r>
            <a:r>
              <a:rPr lang="hu-HU" dirty="0" err="1"/>
              <a:t>this</a:t>
            </a:r>
            <a:r>
              <a:rPr lang="hu-HU" dirty="0"/>
              <a:t> </a:t>
            </a:r>
            <a:r>
              <a:rPr lang="hu-HU" dirty="0" err="1"/>
              <a:t>Azure</a:t>
            </a:r>
            <a:r>
              <a:rPr lang="hu-HU" dirty="0"/>
              <a:t>. </a:t>
            </a:r>
            <a:r>
              <a:rPr lang="en-US" dirty="0"/>
              <a:t>My problem still persists, I still can't configure this Azure.</a:t>
            </a:r>
            <a:endParaRPr lang="hu-HU" dirty="0"/>
          </a:p>
          <a:p>
            <a:pPr lvl="1">
              <a:buFont typeface="Wingdings" panose="05000000000000000000" pitchFamily="2" charset="2"/>
              <a:buChar char="q"/>
            </a:pPr>
            <a:r>
              <a:rPr lang="hu-HU" dirty="0" err="1"/>
              <a:t>What</a:t>
            </a:r>
            <a:r>
              <a:rPr lang="hu-HU" dirty="0"/>
              <a:t> I </a:t>
            </a:r>
            <a:r>
              <a:rPr lang="hu-HU" dirty="0" err="1"/>
              <a:t>mean</a:t>
            </a:r>
            <a:r>
              <a:rPr lang="hu-HU" dirty="0"/>
              <a:t> </a:t>
            </a:r>
            <a:r>
              <a:rPr lang="hu-HU" dirty="0" err="1"/>
              <a:t>under</a:t>
            </a:r>
            <a:r>
              <a:rPr lang="hu-HU" dirty="0"/>
              <a:t> ’</a:t>
            </a:r>
            <a:r>
              <a:rPr lang="hu-HU" dirty="0" err="1"/>
              <a:t>this</a:t>
            </a:r>
            <a:r>
              <a:rPr lang="hu-HU" dirty="0"/>
              <a:t> </a:t>
            </a:r>
            <a:r>
              <a:rPr lang="hu-HU" dirty="0" err="1"/>
              <a:t>Azure</a:t>
            </a:r>
            <a:r>
              <a:rPr lang="hu-HU" dirty="0"/>
              <a:t>’ I like </a:t>
            </a:r>
            <a:r>
              <a:rPr lang="hu-HU" dirty="0" err="1"/>
              <a:t>to</a:t>
            </a:r>
            <a:r>
              <a:rPr lang="hu-HU" dirty="0"/>
              <a:t> </a:t>
            </a:r>
            <a:r>
              <a:rPr lang="hu-HU" dirty="0" err="1"/>
              <a:t>provision</a:t>
            </a:r>
            <a:r>
              <a:rPr lang="hu-HU" dirty="0"/>
              <a:t> </a:t>
            </a:r>
            <a:r>
              <a:rPr lang="hu-HU" dirty="0" err="1"/>
              <a:t>with</a:t>
            </a:r>
            <a:r>
              <a:rPr lang="hu-HU" dirty="0"/>
              <a:t> </a:t>
            </a:r>
            <a:r>
              <a:rPr lang="hu-HU" dirty="0" err="1"/>
              <a:t>the</a:t>
            </a:r>
            <a:r>
              <a:rPr lang="hu-HU" dirty="0"/>
              <a:t> Admin account of </a:t>
            </a:r>
            <a:r>
              <a:rPr lang="hu-HU" dirty="0" err="1"/>
              <a:t>this</a:t>
            </a:r>
            <a:r>
              <a:rPr lang="hu-HU" dirty="0"/>
              <a:t> </a:t>
            </a:r>
            <a:r>
              <a:rPr lang="hu-HU" dirty="0" err="1"/>
              <a:t>setup</a:t>
            </a:r>
            <a:r>
              <a:rPr lang="hu-HU" dirty="0"/>
              <a:t> a </a:t>
            </a:r>
            <a:r>
              <a:rPr lang="hu-HU" dirty="0" err="1"/>
              <a:t>subcription</a:t>
            </a:r>
            <a:r>
              <a:rPr lang="hu-HU" dirty="0"/>
              <a:t>.</a:t>
            </a:r>
            <a:br>
              <a:rPr lang="hu-HU" dirty="0"/>
            </a:br>
            <a:endParaRPr lang="hu-HU" dirty="0"/>
          </a:p>
          <a:p>
            <a:pPr lvl="1">
              <a:buFont typeface="Wingdings" panose="05000000000000000000" pitchFamily="2" charset="2"/>
              <a:buChar char="q"/>
            </a:pPr>
            <a:r>
              <a:rPr lang="en-US" dirty="0">
                <a:solidFill>
                  <a:srgbClr val="FF0000"/>
                </a:solidFill>
              </a:rPr>
              <a:t>Or is this not technically possible?</a:t>
            </a:r>
            <a:endParaRPr lang="hu-HU" dirty="0">
              <a:solidFill>
                <a:srgbClr val="FF0000"/>
              </a:solidFill>
            </a:endParaRPr>
          </a:p>
        </p:txBody>
      </p:sp>
      <p:pic>
        <p:nvPicPr>
          <p:cNvPr id="10" name="Kép 9">
            <a:extLst>
              <a:ext uri="{FF2B5EF4-FFF2-40B4-BE49-F238E27FC236}">
                <a16:creationId xmlns:a16="http://schemas.microsoft.com/office/drawing/2014/main" id="{B0A705B5-5C12-A1C3-B9E8-DF2A7F31339C}"/>
              </a:ext>
            </a:extLst>
          </p:cNvPr>
          <p:cNvPicPr>
            <a:picLocks noChangeAspect="1"/>
          </p:cNvPicPr>
          <p:nvPr/>
        </p:nvPicPr>
        <p:blipFill>
          <a:blip r:embed="rId3"/>
          <a:stretch>
            <a:fillRect/>
          </a:stretch>
        </p:blipFill>
        <p:spPr>
          <a:xfrm>
            <a:off x="7237316" y="5006225"/>
            <a:ext cx="2619741" cy="1352739"/>
          </a:xfrm>
          <a:prstGeom prst="rect">
            <a:avLst/>
          </a:prstGeom>
        </p:spPr>
      </p:pic>
      <p:cxnSp>
        <p:nvCxnSpPr>
          <p:cNvPr id="12" name="Egyenes összekötő nyíllal 11">
            <a:extLst>
              <a:ext uri="{FF2B5EF4-FFF2-40B4-BE49-F238E27FC236}">
                <a16:creationId xmlns:a16="http://schemas.microsoft.com/office/drawing/2014/main" id="{C4394A0D-7F7A-C648-F646-819B6EE6D4D0}"/>
              </a:ext>
            </a:extLst>
          </p:cNvPr>
          <p:cNvCxnSpPr>
            <a:cxnSpLocks/>
          </p:cNvCxnSpPr>
          <p:nvPr/>
        </p:nvCxnSpPr>
        <p:spPr>
          <a:xfrm>
            <a:off x="1752600" y="5682594"/>
            <a:ext cx="6029325" cy="251481"/>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99890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689AFC1-26BB-DC84-880D-46665879BD06}"/>
              </a:ext>
            </a:extLst>
          </p:cNvPr>
          <p:cNvSpPr>
            <a:spLocks noGrp="1"/>
          </p:cNvSpPr>
          <p:nvPr>
            <p:ph type="title"/>
          </p:nvPr>
        </p:nvSpPr>
        <p:spPr/>
        <p:txBody>
          <a:bodyPr/>
          <a:lstStyle/>
          <a:p>
            <a:r>
              <a:rPr lang="hu-HU" dirty="0"/>
              <a:t>PROBLEM: </a:t>
            </a:r>
            <a:r>
              <a:rPr lang="hu-HU" dirty="0" err="1"/>
              <a:t>Environments</a:t>
            </a:r>
            <a:r>
              <a:rPr lang="hu-HU" dirty="0"/>
              <a:t> / </a:t>
            </a:r>
            <a:r>
              <a:rPr lang="hu-HU" dirty="0" err="1"/>
              <a:t>Tenants</a:t>
            </a:r>
            <a:endParaRPr lang="hu-HU" dirty="0"/>
          </a:p>
        </p:txBody>
      </p:sp>
      <p:sp>
        <p:nvSpPr>
          <p:cNvPr id="3" name="Tartalom helye 2">
            <a:extLst>
              <a:ext uri="{FF2B5EF4-FFF2-40B4-BE49-F238E27FC236}">
                <a16:creationId xmlns:a16="http://schemas.microsoft.com/office/drawing/2014/main" id="{64CB41C7-36FE-5AC3-23C4-ABD4B68750D0}"/>
              </a:ext>
            </a:extLst>
          </p:cNvPr>
          <p:cNvSpPr>
            <a:spLocks noGrp="1"/>
          </p:cNvSpPr>
          <p:nvPr>
            <p:ph idx="1"/>
          </p:nvPr>
        </p:nvSpPr>
        <p:spPr>
          <a:xfrm>
            <a:off x="1" y="2633471"/>
            <a:ext cx="7700334" cy="3719703"/>
          </a:xfrm>
        </p:spPr>
        <p:txBody>
          <a:bodyPr/>
          <a:lstStyle/>
          <a:p>
            <a:r>
              <a:rPr lang="en-US" dirty="0"/>
              <a:t>Maybe the pictures I put together were confusing</a:t>
            </a:r>
            <a:r>
              <a:rPr lang="hu-HU" dirty="0"/>
              <a:t> (</a:t>
            </a:r>
            <a:r>
              <a:rPr lang="hu-HU" dirty="0" err="1"/>
              <a:t>right</a:t>
            </a:r>
            <a:r>
              <a:rPr lang="hu-HU" dirty="0"/>
              <a:t> </a:t>
            </a:r>
            <a:r>
              <a:rPr lang="hu-HU" dirty="0" err="1"/>
              <a:t>hand</a:t>
            </a:r>
            <a:r>
              <a:rPr lang="hu-HU" dirty="0"/>
              <a:t> </a:t>
            </a:r>
            <a:r>
              <a:rPr lang="hu-HU" dirty="0" err="1"/>
              <a:t>side</a:t>
            </a:r>
            <a:r>
              <a:rPr lang="hu-HU" dirty="0"/>
              <a:t>)</a:t>
            </a:r>
            <a:r>
              <a:rPr lang="en-US" dirty="0"/>
              <a:t>, even though I watched and read Andrew's instructions on how to properly report a bug. I figured out that reporting</a:t>
            </a:r>
            <a:r>
              <a:rPr lang="hu-HU" dirty="0"/>
              <a:t> </a:t>
            </a:r>
            <a:r>
              <a:rPr lang="hu-HU" dirty="0" err="1"/>
              <a:t>my</a:t>
            </a:r>
            <a:r>
              <a:rPr lang="hu-HU" dirty="0"/>
              <a:t> </a:t>
            </a:r>
            <a:r>
              <a:rPr lang="hu-HU" dirty="0" err="1"/>
              <a:t>problem</a:t>
            </a:r>
            <a:r>
              <a:rPr lang="en-US" dirty="0"/>
              <a:t> properly is a matter of practice, because no matter how well-intentioned I was, the montage of uploaded pictures was more confusing than the solid fact that I DO NOT have a Subscription in my Azure</a:t>
            </a:r>
            <a:r>
              <a:rPr lang="hu-HU" dirty="0"/>
              <a:t> (</a:t>
            </a:r>
            <a:r>
              <a:rPr lang="en-US" dirty="0"/>
              <a:t>at the bottom of this slide</a:t>
            </a:r>
            <a:r>
              <a:rPr lang="hu-HU" dirty="0"/>
              <a:t>)</a:t>
            </a:r>
            <a:r>
              <a:rPr lang="en-US" dirty="0"/>
              <a:t>. Sorry for that, I'm trying to improve, </a:t>
            </a:r>
            <a:br>
              <a:rPr lang="hu-HU" dirty="0"/>
            </a:br>
            <a:r>
              <a:rPr lang="en-US" dirty="0"/>
              <a:t>thanks to Andrew for reading </a:t>
            </a:r>
            <a:br>
              <a:rPr lang="hu-HU" dirty="0"/>
            </a:br>
            <a:r>
              <a:rPr lang="en-US" dirty="0"/>
              <a:t>between the lines.</a:t>
            </a:r>
            <a:endParaRPr lang="hu-HU" dirty="0"/>
          </a:p>
        </p:txBody>
      </p:sp>
      <p:pic>
        <p:nvPicPr>
          <p:cNvPr id="5" name="Kép 4">
            <a:extLst>
              <a:ext uri="{FF2B5EF4-FFF2-40B4-BE49-F238E27FC236}">
                <a16:creationId xmlns:a16="http://schemas.microsoft.com/office/drawing/2014/main" id="{45537037-10EA-8FC0-E5D5-CC3D3BA5EA4D}"/>
              </a:ext>
            </a:extLst>
          </p:cNvPr>
          <p:cNvPicPr>
            <a:picLocks noChangeAspect="1"/>
          </p:cNvPicPr>
          <p:nvPr/>
        </p:nvPicPr>
        <p:blipFill>
          <a:blip r:embed="rId2"/>
          <a:stretch>
            <a:fillRect/>
          </a:stretch>
        </p:blipFill>
        <p:spPr>
          <a:xfrm>
            <a:off x="7700335" y="2838633"/>
            <a:ext cx="3321104" cy="1784238"/>
          </a:xfrm>
          <a:prstGeom prst="rect">
            <a:avLst/>
          </a:prstGeom>
        </p:spPr>
      </p:pic>
      <p:sp>
        <p:nvSpPr>
          <p:cNvPr id="6" name="Tartalom helye 2">
            <a:extLst>
              <a:ext uri="{FF2B5EF4-FFF2-40B4-BE49-F238E27FC236}">
                <a16:creationId xmlns:a16="http://schemas.microsoft.com/office/drawing/2014/main" id="{2DD9E9EC-6F13-46CA-8C61-F9EC686372A8}"/>
              </a:ext>
            </a:extLst>
          </p:cNvPr>
          <p:cNvSpPr txBox="1">
            <a:spLocks/>
          </p:cNvSpPr>
          <p:nvPr/>
        </p:nvSpPr>
        <p:spPr>
          <a:xfrm>
            <a:off x="8153400" y="2328672"/>
            <a:ext cx="3867554" cy="459742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hu-HU" b="1" i="1" dirty="0" err="1"/>
              <a:t>Wrong</a:t>
            </a:r>
            <a:r>
              <a:rPr lang="hu-HU" b="1" i="1" dirty="0"/>
              <a:t> </a:t>
            </a:r>
            <a:r>
              <a:rPr lang="hu-HU" b="1" i="1" dirty="0" err="1"/>
              <a:t>example</a:t>
            </a:r>
            <a:r>
              <a:rPr lang="hu-HU" b="1" i="1" dirty="0"/>
              <a:t>:</a:t>
            </a:r>
          </a:p>
          <a:p>
            <a:endParaRPr lang="hu-HU" dirty="0"/>
          </a:p>
          <a:p>
            <a:endParaRPr lang="hu-HU" dirty="0"/>
          </a:p>
          <a:p>
            <a:endParaRPr lang="hu-HU" dirty="0"/>
          </a:p>
          <a:p>
            <a:endParaRPr lang="hu-HU" dirty="0"/>
          </a:p>
          <a:p>
            <a:pPr>
              <a:buFont typeface="Wingdings" panose="05000000000000000000" pitchFamily="2" charset="2"/>
              <a:buChar char="v"/>
            </a:pPr>
            <a:r>
              <a:rPr lang="hu-HU" b="1" i="1" dirty="0" err="1"/>
              <a:t>Better</a:t>
            </a:r>
            <a:r>
              <a:rPr lang="hu-HU" b="1" i="1" dirty="0"/>
              <a:t> </a:t>
            </a:r>
            <a:r>
              <a:rPr lang="hu-HU" b="1" i="1" dirty="0" err="1"/>
              <a:t>example</a:t>
            </a:r>
            <a:r>
              <a:rPr lang="hu-HU" b="1" i="1" dirty="0"/>
              <a:t>:</a:t>
            </a:r>
          </a:p>
        </p:txBody>
      </p:sp>
      <p:pic>
        <p:nvPicPr>
          <p:cNvPr id="10" name="Kép 9">
            <a:extLst>
              <a:ext uri="{FF2B5EF4-FFF2-40B4-BE49-F238E27FC236}">
                <a16:creationId xmlns:a16="http://schemas.microsoft.com/office/drawing/2014/main" id="{27468CCF-9920-679C-469E-6E6B3AC33378}"/>
              </a:ext>
            </a:extLst>
          </p:cNvPr>
          <p:cNvPicPr>
            <a:picLocks noChangeAspect="1"/>
          </p:cNvPicPr>
          <p:nvPr/>
        </p:nvPicPr>
        <p:blipFill>
          <a:blip r:embed="rId3"/>
          <a:stretch>
            <a:fillRect/>
          </a:stretch>
        </p:blipFill>
        <p:spPr>
          <a:xfrm>
            <a:off x="3971924" y="5275126"/>
            <a:ext cx="8220075" cy="1565729"/>
          </a:xfrm>
          <a:prstGeom prst="rect">
            <a:avLst/>
          </a:prstGeom>
        </p:spPr>
      </p:pic>
    </p:spTree>
    <p:extLst>
      <p:ext uri="{BB962C8B-B14F-4D97-AF65-F5344CB8AC3E}">
        <p14:creationId xmlns:p14="http://schemas.microsoft.com/office/powerpoint/2010/main" val="2325215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B600C05-7F6F-7E26-CF54-839B449E430D}"/>
              </a:ext>
            </a:extLst>
          </p:cNvPr>
          <p:cNvSpPr>
            <a:spLocks noGrp="1"/>
          </p:cNvSpPr>
          <p:nvPr>
            <p:ph type="title"/>
          </p:nvPr>
        </p:nvSpPr>
        <p:spPr/>
        <p:txBody>
          <a:bodyPr/>
          <a:lstStyle/>
          <a:p>
            <a:r>
              <a:rPr lang="hu-HU" dirty="0"/>
              <a:t>PROBLEM: </a:t>
            </a:r>
            <a:r>
              <a:rPr lang="hu-HU" dirty="0" err="1"/>
              <a:t>Environments</a:t>
            </a:r>
            <a:r>
              <a:rPr lang="hu-HU" dirty="0"/>
              <a:t> / </a:t>
            </a:r>
            <a:r>
              <a:rPr lang="hu-HU" dirty="0" err="1"/>
              <a:t>Tenants</a:t>
            </a:r>
            <a:endParaRPr lang="hu-HU" dirty="0"/>
          </a:p>
        </p:txBody>
      </p:sp>
      <p:pic>
        <p:nvPicPr>
          <p:cNvPr id="5" name="Tartalom helye 4">
            <a:extLst>
              <a:ext uri="{FF2B5EF4-FFF2-40B4-BE49-F238E27FC236}">
                <a16:creationId xmlns:a16="http://schemas.microsoft.com/office/drawing/2014/main" id="{72634721-CA49-DAFE-AA3C-BD0D717A1726}"/>
              </a:ext>
            </a:extLst>
          </p:cNvPr>
          <p:cNvPicPr>
            <a:picLocks noGrp="1" noChangeAspect="1"/>
          </p:cNvPicPr>
          <p:nvPr>
            <p:ph idx="1"/>
          </p:nvPr>
        </p:nvPicPr>
        <p:blipFill>
          <a:blip r:embed="rId2"/>
          <a:stretch>
            <a:fillRect/>
          </a:stretch>
        </p:blipFill>
        <p:spPr>
          <a:xfrm>
            <a:off x="4950341" y="2274275"/>
            <a:ext cx="7036814" cy="3956368"/>
          </a:xfrm>
        </p:spPr>
      </p:pic>
      <p:sp>
        <p:nvSpPr>
          <p:cNvPr id="6" name="Tartalom helye 2">
            <a:extLst>
              <a:ext uri="{FF2B5EF4-FFF2-40B4-BE49-F238E27FC236}">
                <a16:creationId xmlns:a16="http://schemas.microsoft.com/office/drawing/2014/main" id="{67910163-2CCE-B513-7F18-F7C8874566C7}"/>
              </a:ext>
            </a:extLst>
          </p:cNvPr>
          <p:cNvSpPr txBox="1">
            <a:spLocks/>
          </p:cNvSpPr>
          <p:nvPr/>
        </p:nvSpPr>
        <p:spPr>
          <a:xfrm>
            <a:off x="585590" y="2274275"/>
            <a:ext cx="4300735" cy="359312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sz="2600" b="1" dirty="0" err="1"/>
              <a:t>My</a:t>
            </a:r>
            <a:r>
              <a:rPr lang="hu-HU" sz="2600" b="1" dirty="0"/>
              <a:t> </a:t>
            </a:r>
            <a:r>
              <a:rPr lang="hu-HU" sz="2600" b="1" dirty="0" err="1"/>
              <a:t>problem</a:t>
            </a:r>
            <a:r>
              <a:rPr lang="hu-HU" sz="2600" b="1" dirty="0"/>
              <a:t> </a:t>
            </a:r>
            <a:r>
              <a:rPr lang="hu-HU" sz="2600" b="1" dirty="0" err="1"/>
              <a:t>persists</a:t>
            </a:r>
            <a:r>
              <a:rPr lang="hu-HU" sz="2600" b="1" dirty="0"/>
              <a:t> in </a:t>
            </a:r>
            <a:r>
              <a:rPr lang="hu-HU" sz="2600" b="1" dirty="0" err="1"/>
              <a:t>my</a:t>
            </a:r>
            <a:r>
              <a:rPr lang="hu-HU" sz="2600" b="1" dirty="0"/>
              <a:t> ’DEV’ </a:t>
            </a:r>
            <a:r>
              <a:rPr lang="hu-HU" sz="2600" b="1" dirty="0" err="1"/>
              <a:t>Environment</a:t>
            </a:r>
            <a:r>
              <a:rPr lang="hu-HU" sz="2600" b="1" dirty="0"/>
              <a:t>:</a:t>
            </a:r>
            <a:br>
              <a:rPr lang="hu-HU" dirty="0"/>
            </a:br>
            <a:r>
              <a:rPr lang="en-US" dirty="0">
                <a:solidFill>
                  <a:srgbClr val="FF0000"/>
                </a:solidFill>
              </a:rPr>
              <a:t>I still haven't been able to activate a subscription. Does anyone know why? Why is almost every option on the add subscription page grayed out and deactivated, and the only way to get there is a dead end, I've already tried that. What could be the reason why I can't create a Free Trial Azure Subscription?</a:t>
            </a:r>
            <a:endParaRPr lang="hu-HU" dirty="0">
              <a:solidFill>
                <a:srgbClr val="FF0000"/>
              </a:solidFill>
            </a:endParaRPr>
          </a:p>
        </p:txBody>
      </p:sp>
      <p:sp>
        <p:nvSpPr>
          <p:cNvPr id="7" name="Téglalap: lekerekített 6">
            <a:extLst>
              <a:ext uri="{FF2B5EF4-FFF2-40B4-BE49-F238E27FC236}">
                <a16:creationId xmlns:a16="http://schemas.microsoft.com/office/drawing/2014/main" id="{FC42A8F2-6F4B-BA0E-1BAA-D5CD12507503}"/>
              </a:ext>
            </a:extLst>
          </p:cNvPr>
          <p:cNvSpPr/>
          <p:nvPr/>
        </p:nvSpPr>
        <p:spPr>
          <a:xfrm>
            <a:off x="6257925" y="2914650"/>
            <a:ext cx="1476375" cy="952500"/>
          </a:xfrm>
          <a:prstGeom prst="round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hu-HU"/>
          </a:p>
        </p:txBody>
      </p:sp>
    </p:spTree>
    <p:extLst>
      <p:ext uri="{BB962C8B-B14F-4D97-AF65-F5344CB8AC3E}">
        <p14:creationId xmlns:p14="http://schemas.microsoft.com/office/powerpoint/2010/main" val="3576301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FEFA2-A199-D4A7-C284-6ACB9AD73D1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8699FC67-DDE0-0C94-AA5E-FB31B67ACC88}"/>
              </a:ext>
            </a:extLst>
          </p:cNvPr>
          <p:cNvSpPr>
            <a:spLocks noGrp="1"/>
          </p:cNvSpPr>
          <p:nvPr>
            <p:ph type="title"/>
          </p:nvPr>
        </p:nvSpPr>
        <p:spPr/>
        <p:txBody>
          <a:bodyPr/>
          <a:lstStyle/>
          <a:p>
            <a:r>
              <a:rPr lang="hu-HU" dirty="0"/>
              <a:t>PROBLEM: </a:t>
            </a:r>
            <a:r>
              <a:rPr lang="hu-HU" dirty="0" err="1"/>
              <a:t>Environments</a:t>
            </a:r>
            <a:r>
              <a:rPr lang="hu-HU" dirty="0"/>
              <a:t> / </a:t>
            </a:r>
            <a:r>
              <a:rPr lang="hu-HU" dirty="0" err="1"/>
              <a:t>Tenants</a:t>
            </a:r>
            <a:endParaRPr lang="hu-HU" dirty="0"/>
          </a:p>
        </p:txBody>
      </p:sp>
      <p:sp>
        <p:nvSpPr>
          <p:cNvPr id="6" name="Tartalom helye 2">
            <a:extLst>
              <a:ext uri="{FF2B5EF4-FFF2-40B4-BE49-F238E27FC236}">
                <a16:creationId xmlns:a16="http://schemas.microsoft.com/office/drawing/2014/main" id="{15BF7526-FCB1-6A3D-3902-7FECCE862AA3}"/>
              </a:ext>
            </a:extLst>
          </p:cNvPr>
          <p:cNvSpPr txBox="1">
            <a:spLocks/>
          </p:cNvSpPr>
          <p:nvPr/>
        </p:nvSpPr>
        <p:spPr>
          <a:xfrm>
            <a:off x="585590" y="2274275"/>
            <a:ext cx="4300735" cy="3593126"/>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sz="2600" b="1" dirty="0" err="1"/>
              <a:t>My</a:t>
            </a:r>
            <a:r>
              <a:rPr lang="hu-HU" sz="2600" b="1" dirty="0"/>
              <a:t> </a:t>
            </a:r>
            <a:r>
              <a:rPr lang="hu-HU" sz="2600" b="1" dirty="0" err="1"/>
              <a:t>problem</a:t>
            </a:r>
            <a:r>
              <a:rPr lang="hu-HU" sz="2600" b="1" dirty="0"/>
              <a:t> </a:t>
            </a:r>
            <a:r>
              <a:rPr lang="hu-HU" sz="2600" b="1" dirty="0" err="1"/>
              <a:t>persists</a:t>
            </a:r>
            <a:r>
              <a:rPr lang="hu-HU" sz="2600" b="1" dirty="0"/>
              <a:t> in </a:t>
            </a:r>
            <a:r>
              <a:rPr lang="hu-HU" sz="2600" b="1" dirty="0" err="1"/>
              <a:t>my</a:t>
            </a:r>
            <a:r>
              <a:rPr lang="hu-HU" sz="2600" b="1" dirty="0"/>
              <a:t> ’DEV’ </a:t>
            </a:r>
            <a:r>
              <a:rPr lang="hu-HU" sz="2600" b="1" dirty="0" err="1"/>
              <a:t>Environment</a:t>
            </a:r>
            <a:r>
              <a:rPr lang="hu-HU" sz="2600" b="1" dirty="0"/>
              <a:t>:</a:t>
            </a:r>
          </a:p>
          <a:p>
            <a:pPr>
              <a:buFont typeface="Courier New" panose="02070309020205020404" pitchFamily="49" charset="0"/>
              <a:buChar char="o"/>
            </a:pPr>
            <a:r>
              <a:rPr lang="hu-HU" dirty="0" err="1"/>
              <a:t>If</a:t>
            </a:r>
            <a:r>
              <a:rPr lang="hu-HU" dirty="0"/>
              <a:t> </a:t>
            </a:r>
            <a:r>
              <a:rPr lang="en-US" dirty="0"/>
              <a:t>I</a:t>
            </a:r>
            <a:r>
              <a:rPr lang="hu-HU" dirty="0"/>
              <a:t> </a:t>
            </a:r>
            <a:r>
              <a:rPr lang="hu-HU" dirty="0" err="1"/>
              <a:t>tried</a:t>
            </a:r>
            <a:r>
              <a:rPr lang="hu-HU" dirty="0"/>
              <a:t> </a:t>
            </a:r>
            <a:r>
              <a:rPr lang="hu-HU" dirty="0" err="1"/>
              <a:t>to</a:t>
            </a:r>
            <a:r>
              <a:rPr lang="hu-HU" dirty="0"/>
              <a:t> </a:t>
            </a:r>
            <a:r>
              <a:rPr lang="hu-HU" dirty="0" err="1"/>
              <a:t>activate</a:t>
            </a:r>
            <a:r>
              <a:rPr lang="hu-HU" dirty="0"/>
              <a:t> </a:t>
            </a:r>
            <a:r>
              <a:rPr lang="hu-HU" dirty="0" err="1"/>
              <a:t>for</a:t>
            </a:r>
            <a:r>
              <a:rPr lang="hu-HU" dirty="0"/>
              <a:t> </a:t>
            </a:r>
            <a:r>
              <a:rPr lang="hu-HU" dirty="0" err="1"/>
              <a:t>example</a:t>
            </a:r>
            <a:r>
              <a:rPr lang="hu-HU" dirty="0"/>
              <a:t> </a:t>
            </a:r>
            <a:r>
              <a:rPr lang="hu-HU" dirty="0" err="1"/>
              <a:t>the</a:t>
            </a:r>
            <a:r>
              <a:rPr lang="hu-HU" dirty="0"/>
              <a:t> Free </a:t>
            </a:r>
            <a:r>
              <a:rPr lang="hu-HU" dirty="0" err="1"/>
              <a:t>Trial</a:t>
            </a:r>
            <a:r>
              <a:rPr lang="hu-HU" dirty="0"/>
              <a:t>, </a:t>
            </a:r>
            <a:r>
              <a:rPr lang="hu-HU" dirty="0" err="1"/>
              <a:t>than</a:t>
            </a:r>
            <a:r>
              <a:rPr lang="hu-HU" dirty="0"/>
              <a:t> I got </a:t>
            </a:r>
            <a:r>
              <a:rPr lang="hu-HU" dirty="0" err="1"/>
              <a:t>the</a:t>
            </a:r>
            <a:r>
              <a:rPr lang="hu-HU" dirty="0"/>
              <a:t> </a:t>
            </a:r>
            <a:r>
              <a:rPr lang="hu-HU" dirty="0" err="1"/>
              <a:t>following</a:t>
            </a:r>
            <a:r>
              <a:rPr lang="hu-HU" dirty="0"/>
              <a:t> </a:t>
            </a:r>
            <a:r>
              <a:rPr lang="hu-HU" dirty="0" err="1"/>
              <a:t>error</a:t>
            </a:r>
            <a:r>
              <a:rPr lang="hu-HU" dirty="0"/>
              <a:t> </a:t>
            </a:r>
            <a:r>
              <a:rPr lang="hu-HU" dirty="0" err="1"/>
              <a:t>message</a:t>
            </a:r>
            <a:r>
              <a:rPr lang="hu-HU" dirty="0"/>
              <a:t>:</a:t>
            </a:r>
          </a:p>
        </p:txBody>
      </p:sp>
      <p:pic>
        <p:nvPicPr>
          <p:cNvPr id="8" name="Tartalom helye 7">
            <a:extLst>
              <a:ext uri="{FF2B5EF4-FFF2-40B4-BE49-F238E27FC236}">
                <a16:creationId xmlns:a16="http://schemas.microsoft.com/office/drawing/2014/main" id="{EC6777BB-996D-FCDC-5825-F2EA3D8A0B65}"/>
              </a:ext>
            </a:extLst>
          </p:cNvPr>
          <p:cNvPicPr>
            <a:picLocks noGrp="1" noChangeAspect="1"/>
          </p:cNvPicPr>
          <p:nvPr>
            <p:ph idx="1"/>
          </p:nvPr>
        </p:nvPicPr>
        <p:blipFill>
          <a:blip r:embed="rId2"/>
          <a:stretch>
            <a:fillRect/>
          </a:stretch>
        </p:blipFill>
        <p:spPr>
          <a:xfrm>
            <a:off x="5446910" y="2801878"/>
            <a:ext cx="6159500" cy="1549515"/>
          </a:xfrm>
        </p:spPr>
      </p:pic>
      <p:sp>
        <p:nvSpPr>
          <p:cNvPr id="9" name="Téglalap: lekerekített 8">
            <a:extLst>
              <a:ext uri="{FF2B5EF4-FFF2-40B4-BE49-F238E27FC236}">
                <a16:creationId xmlns:a16="http://schemas.microsoft.com/office/drawing/2014/main" id="{CCB02916-590E-DF8E-1B1D-CF67DDA868AD}"/>
              </a:ext>
            </a:extLst>
          </p:cNvPr>
          <p:cNvSpPr/>
          <p:nvPr/>
        </p:nvSpPr>
        <p:spPr>
          <a:xfrm>
            <a:off x="5446910" y="3429000"/>
            <a:ext cx="649090" cy="495303"/>
          </a:xfrm>
          <a:prstGeom prst="round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hu-HU"/>
          </a:p>
        </p:txBody>
      </p:sp>
      <p:pic>
        <p:nvPicPr>
          <p:cNvPr id="11" name="Kép 10">
            <a:extLst>
              <a:ext uri="{FF2B5EF4-FFF2-40B4-BE49-F238E27FC236}">
                <a16:creationId xmlns:a16="http://schemas.microsoft.com/office/drawing/2014/main" id="{A12345DB-9673-D80C-6749-D90149769E32}"/>
              </a:ext>
            </a:extLst>
          </p:cNvPr>
          <p:cNvPicPr>
            <a:picLocks noChangeAspect="1"/>
          </p:cNvPicPr>
          <p:nvPr/>
        </p:nvPicPr>
        <p:blipFill>
          <a:blip r:embed="rId3"/>
          <a:stretch>
            <a:fillRect/>
          </a:stretch>
        </p:blipFill>
        <p:spPr>
          <a:xfrm>
            <a:off x="1719065" y="4418794"/>
            <a:ext cx="7791450" cy="2199586"/>
          </a:xfrm>
          <a:prstGeom prst="rect">
            <a:avLst/>
          </a:prstGeom>
        </p:spPr>
      </p:pic>
      <p:sp>
        <p:nvSpPr>
          <p:cNvPr id="12" name="Téglalap: lekerekített 11">
            <a:extLst>
              <a:ext uri="{FF2B5EF4-FFF2-40B4-BE49-F238E27FC236}">
                <a16:creationId xmlns:a16="http://schemas.microsoft.com/office/drawing/2014/main" id="{7AEF6905-8C12-8646-D1EF-99F9F22C84A2}"/>
              </a:ext>
            </a:extLst>
          </p:cNvPr>
          <p:cNvSpPr/>
          <p:nvPr/>
        </p:nvSpPr>
        <p:spPr>
          <a:xfrm>
            <a:off x="4675385" y="5143500"/>
            <a:ext cx="4835130" cy="1474880"/>
          </a:xfrm>
          <a:prstGeom prst="round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hu-HU"/>
          </a:p>
        </p:txBody>
      </p:sp>
    </p:spTree>
    <p:extLst>
      <p:ext uri="{BB962C8B-B14F-4D97-AF65-F5344CB8AC3E}">
        <p14:creationId xmlns:p14="http://schemas.microsoft.com/office/powerpoint/2010/main" val="1555155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12879-F02C-C81E-9433-149AB5D1D53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C7AF5D7-BDEA-3767-9444-C3370982CB3A}"/>
              </a:ext>
            </a:extLst>
          </p:cNvPr>
          <p:cNvSpPr>
            <a:spLocks noGrp="1"/>
          </p:cNvSpPr>
          <p:nvPr>
            <p:ph type="title"/>
          </p:nvPr>
        </p:nvSpPr>
        <p:spPr/>
        <p:txBody>
          <a:bodyPr/>
          <a:lstStyle/>
          <a:p>
            <a:r>
              <a:rPr lang="hu-HU" dirty="0"/>
              <a:t>PROBLEM: </a:t>
            </a:r>
            <a:r>
              <a:rPr lang="hu-HU" dirty="0" err="1"/>
              <a:t>Environments</a:t>
            </a:r>
            <a:r>
              <a:rPr lang="hu-HU" dirty="0"/>
              <a:t> / </a:t>
            </a:r>
            <a:r>
              <a:rPr lang="hu-HU" dirty="0" err="1"/>
              <a:t>Tenants</a:t>
            </a:r>
            <a:endParaRPr lang="hu-HU" dirty="0"/>
          </a:p>
        </p:txBody>
      </p:sp>
      <p:sp>
        <p:nvSpPr>
          <p:cNvPr id="6" name="Tartalom helye 2">
            <a:extLst>
              <a:ext uri="{FF2B5EF4-FFF2-40B4-BE49-F238E27FC236}">
                <a16:creationId xmlns:a16="http://schemas.microsoft.com/office/drawing/2014/main" id="{02049205-09DE-5213-ECB7-9B7105BC13A5}"/>
              </a:ext>
            </a:extLst>
          </p:cNvPr>
          <p:cNvSpPr txBox="1">
            <a:spLocks/>
          </p:cNvSpPr>
          <p:nvPr/>
        </p:nvSpPr>
        <p:spPr>
          <a:xfrm>
            <a:off x="585590" y="2274275"/>
            <a:ext cx="5072260" cy="409795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sz="2600" b="1" dirty="0" err="1"/>
              <a:t>My</a:t>
            </a:r>
            <a:r>
              <a:rPr lang="hu-HU" sz="2600" b="1" dirty="0"/>
              <a:t> </a:t>
            </a:r>
            <a:r>
              <a:rPr lang="hu-HU" sz="2600" b="1" dirty="0" err="1"/>
              <a:t>problem</a:t>
            </a:r>
            <a:r>
              <a:rPr lang="hu-HU" sz="2600" b="1" dirty="0"/>
              <a:t> </a:t>
            </a:r>
            <a:r>
              <a:rPr lang="hu-HU" sz="2600" b="1" dirty="0" err="1"/>
              <a:t>persists</a:t>
            </a:r>
            <a:r>
              <a:rPr lang="hu-HU" sz="2600" b="1" dirty="0"/>
              <a:t> in </a:t>
            </a:r>
            <a:r>
              <a:rPr lang="hu-HU" sz="2600" b="1" dirty="0" err="1"/>
              <a:t>my</a:t>
            </a:r>
            <a:r>
              <a:rPr lang="hu-HU" sz="2600" b="1" dirty="0"/>
              <a:t> ’DEV’ </a:t>
            </a:r>
            <a:r>
              <a:rPr lang="hu-HU" sz="2600" b="1" dirty="0" err="1"/>
              <a:t>Environment</a:t>
            </a:r>
            <a:r>
              <a:rPr lang="hu-HU" sz="2600" b="1" dirty="0"/>
              <a:t>:</a:t>
            </a:r>
          </a:p>
          <a:p>
            <a:pPr>
              <a:buFont typeface="Courier New" panose="02070309020205020404" pitchFamily="49" charset="0"/>
              <a:buChar char="o"/>
            </a:pPr>
            <a:r>
              <a:rPr lang="hu-HU" dirty="0" err="1"/>
              <a:t>If</a:t>
            </a:r>
            <a:r>
              <a:rPr lang="hu-HU" dirty="0"/>
              <a:t> </a:t>
            </a:r>
            <a:r>
              <a:rPr lang="hu-HU" dirty="0" err="1"/>
              <a:t>it</a:t>
            </a:r>
            <a:r>
              <a:rPr lang="hu-HU" dirty="0"/>
              <a:t> </a:t>
            </a:r>
            <a:r>
              <a:rPr lang="hu-HU" dirty="0" err="1"/>
              <a:t>technicalli</a:t>
            </a:r>
            <a:r>
              <a:rPr lang="hu-HU" dirty="0"/>
              <a:t> </a:t>
            </a:r>
            <a:r>
              <a:rPr lang="hu-HU" dirty="0" err="1"/>
              <a:t>possible</a:t>
            </a:r>
            <a:r>
              <a:rPr lang="hu-HU" dirty="0"/>
              <a:t> i </a:t>
            </a:r>
            <a:r>
              <a:rPr lang="hu-HU" dirty="0" err="1"/>
              <a:t>will</a:t>
            </a:r>
            <a:r>
              <a:rPr lang="hu-HU" dirty="0"/>
              <a:t> </a:t>
            </a:r>
            <a:r>
              <a:rPr lang="hu-HU" dirty="0" err="1"/>
              <a:t>have</a:t>
            </a:r>
            <a:r>
              <a:rPr lang="hu-HU" dirty="0"/>
              <a:t> </a:t>
            </a:r>
            <a:r>
              <a:rPr lang="hu-HU" dirty="0" err="1"/>
              <a:t>the</a:t>
            </a:r>
            <a:r>
              <a:rPr lang="hu-HU" dirty="0"/>
              <a:t> </a:t>
            </a:r>
            <a:r>
              <a:rPr lang="hu-HU" dirty="0" err="1"/>
              <a:t>willed</a:t>
            </a:r>
            <a:r>
              <a:rPr lang="hu-HU" dirty="0"/>
              <a:t> </a:t>
            </a:r>
            <a:r>
              <a:rPr lang="hu-HU" dirty="0" err="1"/>
              <a:t>Azure</a:t>
            </a:r>
            <a:r>
              <a:rPr lang="hu-HU" dirty="0"/>
              <a:t> </a:t>
            </a:r>
            <a:r>
              <a:rPr lang="hu-HU" dirty="0" err="1"/>
              <a:t>Subcription</a:t>
            </a:r>
            <a:r>
              <a:rPr lang="hu-HU" dirty="0"/>
              <a:t>, </a:t>
            </a:r>
            <a:r>
              <a:rPr lang="hu-HU" dirty="0" err="1"/>
              <a:t>however</a:t>
            </a:r>
            <a:r>
              <a:rPr lang="hu-HU" dirty="0"/>
              <a:t> I </a:t>
            </a:r>
            <a:r>
              <a:rPr lang="hu-HU" dirty="0" err="1"/>
              <a:t>try</a:t>
            </a:r>
            <a:r>
              <a:rPr lang="hu-HU" dirty="0"/>
              <a:t> </a:t>
            </a:r>
            <a:r>
              <a:rPr lang="hu-HU" dirty="0" err="1"/>
              <a:t>to</a:t>
            </a:r>
            <a:r>
              <a:rPr lang="hu-HU" dirty="0"/>
              <a:t> </a:t>
            </a:r>
            <a:r>
              <a:rPr lang="hu-HU" dirty="0" err="1"/>
              <a:t>report</a:t>
            </a:r>
            <a:r>
              <a:rPr lang="hu-HU" dirty="0"/>
              <a:t> </a:t>
            </a:r>
            <a:r>
              <a:rPr lang="hu-HU" dirty="0" err="1"/>
              <a:t>my</a:t>
            </a:r>
            <a:r>
              <a:rPr lang="hu-HU" dirty="0"/>
              <a:t> </a:t>
            </a:r>
            <a:r>
              <a:rPr lang="hu-HU" dirty="0" err="1"/>
              <a:t>Problem</a:t>
            </a:r>
            <a:r>
              <a:rPr lang="hu-HU" dirty="0"/>
              <a:t> </a:t>
            </a:r>
            <a:r>
              <a:rPr lang="hu-HU" dirty="0" err="1"/>
              <a:t>for</a:t>
            </a:r>
            <a:r>
              <a:rPr lang="hu-HU" dirty="0"/>
              <a:t> MS </a:t>
            </a:r>
            <a:r>
              <a:rPr lang="hu-HU" dirty="0" err="1"/>
              <a:t>Support</a:t>
            </a:r>
            <a:r>
              <a:rPr lang="hu-HU" dirty="0"/>
              <a:t>, I </a:t>
            </a:r>
            <a:r>
              <a:rPr lang="hu-HU" dirty="0" err="1"/>
              <a:t>receive</a:t>
            </a:r>
            <a:r>
              <a:rPr lang="hu-HU" dirty="0"/>
              <a:t> </a:t>
            </a:r>
            <a:r>
              <a:rPr lang="hu-HU" dirty="0" err="1"/>
              <a:t>the</a:t>
            </a:r>
            <a:r>
              <a:rPr lang="hu-HU" dirty="0"/>
              <a:t> </a:t>
            </a:r>
            <a:r>
              <a:rPr lang="hu-HU" dirty="0" err="1"/>
              <a:t>following</a:t>
            </a:r>
            <a:r>
              <a:rPr lang="hu-HU" dirty="0"/>
              <a:t> </a:t>
            </a:r>
            <a:r>
              <a:rPr lang="hu-HU" dirty="0" err="1"/>
              <a:t>error</a:t>
            </a:r>
            <a:r>
              <a:rPr lang="hu-HU" dirty="0"/>
              <a:t> </a:t>
            </a:r>
            <a:r>
              <a:rPr lang="hu-HU" dirty="0" err="1"/>
              <a:t>message</a:t>
            </a:r>
            <a:r>
              <a:rPr lang="hu-HU" dirty="0"/>
              <a:t>:</a:t>
            </a:r>
          </a:p>
          <a:p>
            <a:pPr>
              <a:buFont typeface="Courier New" panose="02070309020205020404" pitchFamily="49" charset="0"/>
              <a:buChar char="o"/>
            </a:pPr>
            <a:r>
              <a:rPr lang="en-US" dirty="0">
                <a:solidFill>
                  <a:srgbClr val="FF0000"/>
                </a:solidFill>
              </a:rPr>
              <a:t>Could you please help me figure out what I'm doing wrong?</a:t>
            </a:r>
            <a:endParaRPr lang="hu-HU" dirty="0">
              <a:solidFill>
                <a:srgbClr val="FF0000"/>
              </a:solidFill>
            </a:endParaRPr>
          </a:p>
        </p:txBody>
      </p:sp>
      <p:pic>
        <p:nvPicPr>
          <p:cNvPr id="7" name="Kép 6">
            <a:extLst>
              <a:ext uri="{FF2B5EF4-FFF2-40B4-BE49-F238E27FC236}">
                <a16:creationId xmlns:a16="http://schemas.microsoft.com/office/drawing/2014/main" id="{7D202E97-EFF4-8DFF-1D1A-68BEBBAFF661}"/>
              </a:ext>
            </a:extLst>
          </p:cNvPr>
          <p:cNvPicPr>
            <a:picLocks noChangeAspect="1"/>
          </p:cNvPicPr>
          <p:nvPr/>
        </p:nvPicPr>
        <p:blipFill>
          <a:blip r:embed="rId2"/>
          <a:stretch>
            <a:fillRect/>
          </a:stretch>
        </p:blipFill>
        <p:spPr>
          <a:xfrm>
            <a:off x="6715312" y="2160270"/>
            <a:ext cx="4257581" cy="4305300"/>
          </a:xfrm>
          <a:prstGeom prst="rect">
            <a:avLst/>
          </a:prstGeom>
        </p:spPr>
      </p:pic>
    </p:spTree>
    <p:extLst>
      <p:ext uri="{BB962C8B-B14F-4D97-AF65-F5344CB8AC3E}">
        <p14:creationId xmlns:p14="http://schemas.microsoft.com/office/powerpoint/2010/main" val="333264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4D281-28C4-CE63-A5A2-0E249A4C86C5}"/>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BBD89D7-2E12-F2FD-F7BA-5ABD705424B0}"/>
              </a:ext>
            </a:extLst>
          </p:cNvPr>
          <p:cNvSpPr>
            <a:spLocks noGrp="1"/>
          </p:cNvSpPr>
          <p:nvPr>
            <p:ph type="title"/>
          </p:nvPr>
        </p:nvSpPr>
        <p:spPr/>
        <p:txBody>
          <a:bodyPr/>
          <a:lstStyle/>
          <a:p>
            <a:r>
              <a:rPr lang="hu-HU" dirty="0"/>
              <a:t>PROBLEM: </a:t>
            </a:r>
            <a:r>
              <a:rPr lang="hu-HU" dirty="0" err="1"/>
              <a:t>Environments</a:t>
            </a:r>
            <a:r>
              <a:rPr lang="hu-HU" dirty="0"/>
              <a:t> / </a:t>
            </a:r>
            <a:r>
              <a:rPr lang="hu-HU" dirty="0" err="1"/>
              <a:t>Tenants</a:t>
            </a:r>
            <a:endParaRPr lang="hu-HU" dirty="0"/>
          </a:p>
        </p:txBody>
      </p:sp>
      <p:sp>
        <p:nvSpPr>
          <p:cNvPr id="6" name="Tartalom helye 2">
            <a:extLst>
              <a:ext uri="{FF2B5EF4-FFF2-40B4-BE49-F238E27FC236}">
                <a16:creationId xmlns:a16="http://schemas.microsoft.com/office/drawing/2014/main" id="{10DCC5F9-9D42-7335-DD8C-64C2527CCC64}"/>
              </a:ext>
            </a:extLst>
          </p:cNvPr>
          <p:cNvSpPr txBox="1">
            <a:spLocks/>
          </p:cNvSpPr>
          <p:nvPr/>
        </p:nvSpPr>
        <p:spPr>
          <a:xfrm>
            <a:off x="585590" y="2274274"/>
            <a:ext cx="11034910" cy="429797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sz="2600" b="1" dirty="0" err="1">
                <a:solidFill>
                  <a:schemeClr val="accent6">
                    <a:lumMod val="50000"/>
                  </a:schemeClr>
                </a:solidFill>
              </a:rPr>
              <a:t>My</a:t>
            </a:r>
            <a:r>
              <a:rPr lang="hu-HU" sz="2600" b="1" dirty="0">
                <a:solidFill>
                  <a:schemeClr val="accent6">
                    <a:lumMod val="50000"/>
                  </a:schemeClr>
                </a:solidFill>
              </a:rPr>
              <a:t> </a:t>
            </a:r>
            <a:r>
              <a:rPr lang="hu-HU" sz="2600" b="1" dirty="0" err="1">
                <a:solidFill>
                  <a:schemeClr val="accent6">
                    <a:lumMod val="50000"/>
                  </a:schemeClr>
                </a:solidFill>
              </a:rPr>
              <a:t>workaround</a:t>
            </a:r>
            <a:endParaRPr lang="hu-HU" sz="2600" b="1" dirty="0">
              <a:solidFill>
                <a:schemeClr val="accent6">
                  <a:lumMod val="50000"/>
                </a:schemeClr>
              </a:solidFill>
            </a:endParaRPr>
          </a:p>
          <a:p>
            <a:pPr>
              <a:buFont typeface="Courier New" panose="02070309020205020404" pitchFamily="49" charset="0"/>
              <a:buChar char="o"/>
            </a:pPr>
            <a:r>
              <a:rPr lang="hu-HU" dirty="0" err="1"/>
              <a:t>My</a:t>
            </a:r>
            <a:r>
              <a:rPr lang="hu-HU" dirty="0"/>
              <a:t> </a:t>
            </a:r>
            <a:r>
              <a:rPr lang="hu-HU" dirty="0" err="1"/>
              <a:t>cut</a:t>
            </a:r>
            <a:r>
              <a:rPr lang="hu-HU" dirty="0"/>
              <a:t> over </a:t>
            </a:r>
            <a:r>
              <a:rPr lang="en-US" dirty="0"/>
              <a:t>for this problem </a:t>
            </a:r>
            <a:r>
              <a:rPr lang="hu-HU" dirty="0" err="1"/>
              <a:t>was</a:t>
            </a:r>
            <a:r>
              <a:rPr lang="en-US" dirty="0"/>
              <a:t> that, I created another </a:t>
            </a:r>
            <a:r>
              <a:rPr lang="hu-HU" dirty="0"/>
              <a:t>free </a:t>
            </a:r>
            <a:r>
              <a:rPr lang="hu-HU" dirty="0" err="1"/>
              <a:t>trial</a:t>
            </a:r>
            <a:r>
              <a:rPr lang="hu-HU" dirty="0"/>
              <a:t> </a:t>
            </a:r>
            <a:r>
              <a:rPr lang="en-US" dirty="0"/>
              <a:t>Azure</a:t>
            </a:r>
            <a:r>
              <a:rPr lang="hu-HU" dirty="0"/>
              <a:t> </a:t>
            </a:r>
            <a:r>
              <a:rPr lang="hu-HU" dirty="0" err="1"/>
              <a:t>using</a:t>
            </a:r>
            <a:r>
              <a:rPr lang="hu-HU" dirty="0"/>
              <a:t> </a:t>
            </a:r>
            <a:r>
              <a:rPr lang="hu-HU" dirty="0" err="1"/>
              <a:t>one</a:t>
            </a:r>
            <a:r>
              <a:rPr lang="hu-HU" dirty="0"/>
              <a:t> of </a:t>
            </a:r>
            <a:r>
              <a:rPr lang="hu-HU" dirty="0" err="1"/>
              <a:t>my</a:t>
            </a:r>
            <a:r>
              <a:rPr lang="hu-HU" dirty="0"/>
              <a:t> </a:t>
            </a:r>
            <a:r>
              <a:rPr lang="hu-HU" dirty="0" err="1"/>
              <a:t>not</a:t>
            </a:r>
            <a:r>
              <a:rPr lang="hu-HU" dirty="0"/>
              <a:t> </a:t>
            </a:r>
            <a:r>
              <a:rPr lang="hu-HU" dirty="0" err="1"/>
              <a:t>yet</a:t>
            </a:r>
            <a:r>
              <a:rPr lang="hu-HU" dirty="0"/>
              <a:t> </a:t>
            </a:r>
            <a:r>
              <a:rPr lang="hu-HU" dirty="0" err="1"/>
              <a:t>allocated</a:t>
            </a:r>
            <a:r>
              <a:rPr lang="hu-HU" dirty="0"/>
              <a:t> email </a:t>
            </a:r>
            <a:r>
              <a:rPr lang="hu-HU" dirty="0" err="1"/>
              <a:t>addresses</a:t>
            </a:r>
            <a:r>
              <a:rPr lang="hu-HU" dirty="0"/>
              <a:t>:</a:t>
            </a:r>
          </a:p>
          <a:p>
            <a:pPr>
              <a:buFont typeface="Courier New" panose="02070309020205020404" pitchFamily="49" charset="0"/>
              <a:buChar char="o"/>
            </a:pPr>
            <a:endParaRPr lang="hu-HU" dirty="0"/>
          </a:p>
        </p:txBody>
      </p:sp>
      <p:pic>
        <p:nvPicPr>
          <p:cNvPr id="4" name="Kép 3">
            <a:extLst>
              <a:ext uri="{FF2B5EF4-FFF2-40B4-BE49-F238E27FC236}">
                <a16:creationId xmlns:a16="http://schemas.microsoft.com/office/drawing/2014/main" id="{59AEF551-7AF0-3160-B335-F58952FB5EC8}"/>
              </a:ext>
            </a:extLst>
          </p:cNvPr>
          <p:cNvPicPr>
            <a:picLocks noChangeAspect="1"/>
          </p:cNvPicPr>
          <p:nvPr/>
        </p:nvPicPr>
        <p:blipFill>
          <a:blip r:embed="rId2"/>
          <a:stretch>
            <a:fillRect/>
          </a:stretch>
        </p:blipFill>
        <p:spPr>
          <a:xfrm>
            <a:off x="817217" y="3941054"/>
            <a:ext cx="10778051" cy="2145421"/>
          </a:xfrm>
          <a:prstGeom prst="rect">
            <a:avLst/>
          </a:prstGeom>
        </p:spPr>
      </p:pic>
    </p:spTree>
    <p:extLst>
      <p:ext uri="{BB962C8B-B14F-4D97-AF65-F5344CB8AC3E}">
        <p14:creationId xmlns:p14="http://schemas.microsoft.com/office/powerpoint/2010/main" val="2058187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9393E-E41D-B8AC-848D-7CD2A4E6C89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B00B462-2669-FEBA-1F84-2EAAA47176BE}"/>
              </a:ext>
            </a:extLst>
          </p:cNvPr>
          <p:cNvSpPr>
            <a:spLocks noGrp="1"/>
          </p:cNvSpPr>
          <p:nvPr>
            <p:ph type="title"/>
          </p:nvPr>
        </p:nvSpPr>
        <p:spPr/>
        <p:txBody>
          <a:bodyPr/>
          <a:lstStyle/>
          <a:p>
            <a:r>
              <a:rPr lang="hu-HU" dirty="0"/>
              <a:t>PROBLEM: </a:t>
            </a:r>
            <a:r>
              <a:rPr lang="hu-HU" dirty="0" err="1"/>
              <a:t>Environments</a:t>
            </a:r>
            <a:r>
              <a:rPr lang="hu-HU" dirty="0"/>
              <a:t> / </a:t>
            </a:r>
            <a:r>
              <a:rPr lang="hu-HU" dirty="0" err="1"/>
              <a:t>Tenants</a:t>
            </a:r>
            <a:endParaRPr lang="hu-HU" dirty="0"/>
          </a:p>
        </p:txBody>
      </p:sp>
      <p:sp>
        <p:nvSpPr>
          <p:cNvPr id="6" name="Tartalom helye 2">
            <a:extLst>
              <a:ext uri="{FF2B5EF4-FFF2-40B4-BE49-F238E27FC236}">
                <a16:creationId xmlns:a16="http://schemas.microsoft.com/office/drawing/2014/main" id="{52A4DAE0-1B4A-24E5-A79F-23995D9E766E}"/>
              </a:ext>
            </a:extLst>
          </p:cNvPr>
          <p:cNvSpPr txBox="1">
            <a:spLocks/>
          </p:cNvSpPr>
          <p:nvPr/>
        </p:nvSpPr>
        <p:spPr>
          <a:xfrm>
            <a:off x="585590" y="2274274"/>
            <a:ext cx="11034910" cy="458372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sz="2600" b="1" dirty="0" err="1">
                <a:solidFill>
                  <a:schemeClr val="accent6">
                    <a:lumMod val="50000"/>
                  </a:schemeClr>
                </a:solidFill>
              </a:rPr>
              <a:t>My</a:t>
            </a:r>
            <a:r>
              <a:rPr lang="hu-HU" sz="2600" b="1" dirty="0">
                <a:solidFill>
                  <a:schemeClr val="accent6">
                    <a:lumMod val="50000"/>
                  </a:schemeClr>
                </a:solidFill>
              </a:rPr>
              <a:t> </a:t>
            </a:r>
            <a:r>
              <a:rPr lang="hu-HU" sz="2600" b="1" dirty="0" err="1">
                <a:solidFill>
                  <a:schemeClr val="accent6">
                    <a:lumMod val="50000"/>
                  </a:schemeClr>
                </a:solidFill>
              </a:rPr>
              <a:t>workaround</a:t>
            </a:r>
            <a:endParaRPr lang="hu-HU" dirty="0"/>
          </a:p>
          <a:p>
            <a:pPr>
              <a:buFont typeface="Courier New" panose="02070309020205020404" pitchFamily="49" charset="0"/>
              <a:buChar char="o"/>
            </a:pPr>
            <a:r>
              <a:rPr lang="en-US" dirty="0"/>
              <a:t>The resulting construction is</a:t>
            </a:r>
            <a:br>
              <a:rPr lang="hu-HU" dirty="0"/>
            </a:br>
            <a:r>
              <a:rPr lang="en-US" dirty="0"/>
              <a:t>technically not bad, but it </a:t>
            </a:r>
            <a:br>
              <a:rPr lang="hu-HU" dirty="0"/>
            </a:br>
            <a:r>
              <a:rPr lang="en-US" dirty="0"/>
              <a:t>still didn't come together </a:t>
            </a:r>
            <a:br>
              <a:rPr lang="hu-HU" dirty="0"/>
            </a:br>
            <a:r>
              <a:rPr lang="en-US" dirty="0"/>
              <a:t>the way I like it</a:t>
            </a:r>
            <a:r>
              <a:rPr lang="hu-HU" dirty="0"/>
              <a:t>:</a:t>
            </a:r>
          </a:p>
          <a:p>
            <a:pPr>
              <a:buFont typeface="Courier New" panose="02070309020205020404" pitchFamily="49" charset="0"/>
              <a:buChar char="o"/>
            </a:pPr>
            <a:endParaRPr lang="hu-HU" dirty="0"/>
          </a:p>
          <a:p>
            <a:pPr>
              <a:buFont typeface="Courier New" panose="02070309020205020404" pitchFamily="49" charset="0"/>
              <a:buChar char="o"/>
            </a:pPr>
            <a:r>
              <a:rPr lang="en-US" dirty="0"/>
              <a:t>Do you Andrew have any idea</a:t>
            </a:r>
            <a:br>
              <a:rPr lang="hu-HU" dirty="0"/>
            </a:br>
            <a:r>
              <a:rPr lang="en-US" dirty="0"/>
              <a:t>how to provision the red </a:t>
            </a:r>
            <a:br>
              <a:rPr lang="hu-HU" dirty="0"/>
            </a:br>
            <a:r>
              <a:rPr lang="en-US" dirty="0"/>
              <a:t>marked area? Why all the </a:t>
            </a:r>
            <a:br>
              <a:rPr lang="hu-HU" dirty="0"/>
            </a:br>
            <a:r>
              <a:rPr lang="en-US" dirty="0"/>
              <a:t>options on the </a:t>
            </a:r>
            <a:br>
              <a:rPr lang="hu-HU" dirty="0"/>
            </a:br>
            <a:r>
              <a:rPr lang="en-US" dirty="0"/>
              <a:t>Add Subscription page are </a:t>
            </a:r>
            <a:br>
              <a:rPr lang="hu-HU" dirty="0"/>
            </a:br>
            <a:r>
              <a:rPr lang="en-US" dirty="0"/>
              <a:t>disabled?</a:t>
            </a:r>
            <a:endParaRPr lang="hu-HU" dirty="0"/>
          </a:p>
        </p:txBody>
      </p:sp>
      <p:pic>
        <p:nvPicPr>
          <p:cNvPr id="8" name="Kép 7">
            <a:extLst>
              <a:ext uri="{FF2B5EF4-FFF2-40B4-BE49-F238E27FC236}">
                <a16:creationId xmlns:a16="http://schemas.microsoft.com/office/drawing/2014/main" id="{ED467FA7-62CD-A647-7526-E98CE361BD33}"/>
              </a:ext>
            </a:extLst>
          </p:cNvPr>
          <p:cNvPicPr>
            <a:picLocks noChangeAspect="1"/>
          </p:cNvPicPr>
          <p:nvPr/>
        </p:nvPicPr>
        <p:blipFill>
          <a:blip r:embed="rId2"/>
          <a:stretch>
            <a:fillRect/>
          </a:stretch>
        </p:blipFill>
        <p:spPr>
          <a:xfrm>
            <a:off x="4095750" y="2179848"/>
            <a:ext cx="7949412" cy="4486826"/>
          </a:xfrm>
          <a:prstGeom prst="rect">
            <a:avLst/>
          </a:prstGeom>
        </p:spPr>
      </p:pic>
      <p:sp>
        <p:nvSpPr>
          <p:cNvPr id="3" name="Ellipszis 2">
            <a:extLst>
              <a:ext uri="{FF2B5EF4-FFF2-40B4-BE49-F238E27FC236}">
                <a16:creationId xmlns:a16="http://schemas.microsoft.com/office/drawing/2014/main" id="{7C3A46F2-A7A9-375F-AFF2-95FF0504B1A1}"/>
              </a:ext>
            </a:extLst>
          </p:cNvPr>
          <p:cNvSpPr/>
          <p:nvPr/>
        </p:nvSpPr>
        <p:spPr>
          <a:xfrm rot="1937711">
            <a:off x="4253576" y="4177190"/>
            <a:ext cx="1426105" cy="2492638"/>
          </a:xfrm>
          <a:prstGeom prst="ellipse">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5" name="Ellipszis 4">
            <a:extLst>
              <a:ext uri="{FF2B5EF4-FFF2-40B4-BE49-F238E27FC236}">
                <a16:creationId xmlns:a16="http://schemas.microsoft.com/office/drawing/2014/main" id="{CFBACD4C-2F23-427B-C2DC-B80E475A24F2}"/>
              </a:ext>
            </a:extLst>
          </p:cNvPr>
          <p:cNvSpPr/>
          <p:nvPr/>
        </p:nvSpPr>
        <p:spPr>
          <a:xfrm rot="1572023">
            <a:off x="8857976" y="4190087"/>
            <a:ext cx="3355122" cy="2218541"/>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7" name="Ellipszis 6">
            <a:extLst>
              <a:ext uri="{FF2B5EF4-FFF2-40B4-BE49-F238E27FC236}">
                <a16:creationId xmlns:a16="http://schemas.microsoft.com/office/drawing/2014/main" id="{75C20B6D-FD90-1B1B-4798-C43832730F6E}"/>
              </a:ext>
            </a:extLst>
          </p:cNvPr>
          <p:cNvSpPr/>
          <p:nvPr/>
        </p:nvSpPr>
        <p:spPr>
          <a:xfrm rot="1572023">
            <a:off x="4955457" y="4190086"/>
            <a:ext cx="3355122" cy="2218541"/>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4116051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E497067-8BE6-A1F6-2574-573B02E467F7}"/>
              </a:ext>
            </a:extLst>
          </p:cNvPr>
          <p:cNvSpPr>
            <a:spLocks noGrp="1"/>
          </p:cNvSpPr>
          <p:nvPr>
            <p:ph type="title"/>
          </p:nvPr>
        </p:nvSpPr>
        <p:spPr/>
        <p:txBody>
          <a:bodyPr/>
          <a:lstStyle/>
          <a:p>
            <a:r>
              <a:rPr lang="hu-HU" dirty="0"/>
              <a:t>PROBLEM: </a:t>
            </a:r>
            <a:r>
              <a:rPr lang="hu-HU" dirty="0" err="1"/>
              <a:t>Developer</a:t>
            </a:r>
            <a:r>
              <a:rPr lang="hu-HU" dirty="0"/>
              <a:t> </a:t>
            </a:r>
            <a:r>
              <a:rPr lang="hu-HU" dirty="0" err="1"/>
              <a:t>Machine</a:t>
            </a:r>
            <a:endParaRPr lang="hu-HU" dirty="0"/>
          </a:p>
        </p:txBody>
      </p:sp>
      <p:sp>
        <p:nvSpPr>
          <p:cNvPr id="3" name="Tartalom helye 2">
            <a:extLst>
              <a:ext uri="{FF2B5EF4-FFF2-40B4-BE49-F238E27FC236}">
                <a16:creationId xmlns:a16="http://schemas.microsoft.com/office/drawing/2014/main" id="{6485476A-614E-4FAC-73DE-A9656461A04E}"/>
              </a:ext>
            </a:extLst>
          </p:cNvPr>
          <p:cNvSpPr>
            <a:spLocks noGrp="1"/>
          </p:cNvSpPr>
          <p:nvPr>
            <p:ph idx="1"/>
          </p:nvPr>
        </p:nvSpPr>
        <p:spPr>
          <a:xfrm>
            <a:off x="640080" y="2633472"/>
            <a:ext cx="10890928" cy="4224528"/>
          </a:xfrm>
        </p:spPr>
        <p:txBody>
          <a:bodyPr>
            <a:normAutofit/>
          </a:bodyPr>
          <a:lstStyle/>
          <a:p>
            <a:pPr lvl="1"/>
            <a:r>
              <a:rPr lang="en-US" dirty="0"/>
              <a:t>I am using a physical laptop.</a:t>
            </a:r>
            <a:endParaRPr lang="hu-HU" dirty="0"/>
          </a:p>
          <a:p>
            <a:pPr lvl="1"/>
            <a:r>
              <a:rPr lang="hu-HU" dirty="0"/>
              <a:t>The </a:t>
            </a:r>
            <a:r>
              <a:rPr lang="hu-HU" dirty="0" err="1"/>
              <a:t>big</a:t>
            </a:r>
            <a:r>
              <a:rPr lang="hu-HU" dirty="0"/>
              <a:t> </a:t>
            </a:r>
            <a:r>
              <a:rPr lang="hu-HU" dirty="0" err="1"/>
              <a:t>problem</a:t>
            </a:r>
            <a:r>
              <a:rPr lang="hu-HU" dirty="0"/>
              <a:t> is </a:t>
            </a:r>
            <a:r>
              <a:rPr lang="hu-HU" dirty="0" err="1"/>
              <a:t>that</a:t>
            </a:r>
            <a:r>
              <a:rPr lang="hu-HU" dirty="0"/>
              <a:t> I am </a:t>
            </a:r>
            <a:r>
              <a:rPr lang="hu-HU" dirty="0" err="1"/>
              <a:t>using</a:t>
            </a:r>
            <a:r>
              <a:rPr lang="hu-HU" dirty="0"/>
              <a:t> Windows OP and </a:t>
            </a:r>
            <a:r>
              <a:rPr lang="hu-HU" dirty="0" err="1"/>
              <a:t>not</a:t>
            </a:r>
            <a:r>
              <a:rPr lang="hu-HU" dirty="0"/>
              <a:t> Mac like </a:t>
            </a:r>
            <a:r>
              <a:rPr lang="hu-HU" dirty="0" err="1"/>
              <a:t>you</a:t>
            </a:r>
            <a:r>
              <a:rPr lang="hu-HU" dirty="0"/>
              <a:t> Andrew </a:t>
            </a:r>
            <a:r>
              <a:rPr lang="hu-HU" dirty="0">
                <a:sym typeface="Wingdings" panose="05000000000000000000" pitchFamily="2" charset="2"/>
              </a:rPr>
              <a:t></a:t>
            </a:r>
          </a:p>
          <a:p>
            <a:pPr lvl="1"/>
            <a:r>
              <a:rPr lang="en-US" dirty="0">
                <a:sym typeface="Wingdings" panose="05000000000000000000" pitchFamily="2" charset="2"/>
              </a:rPr>
              <a:t>The </a:t>
            </a:r>
            <a:r>
              <a:rPr lang="en-US" dirty="0" err="1">
                <a:sym typeface="Wingdings" panose="05000000000000000000" pitchFamily="2" charset="2"/>
              </a:rPr>
              <a:t>sutuation</a:t>
            </a:r>
            <a:r>
              <a:rPr lang="en-US" dirty="0">
                <a:sym typeface="Wingdings" panose="05000000000000000000" pitchFamily="2" charset="2"/>
              </a:rPr>
              <a:t> is getting worser if I tell you that I must use a Company </a:t>
            </a:r>
            <a:r>
              <a:rPr lang="en-US" dirty="0" err="1">
                <a:sym typeface="Wingdings" panose="05000000000000000000" pitchFamily="2" charset="2"/>
              </a:rPr>
              <a:t>givven</a:t>
            </a:r>
            <a:r>
              <a:rPr lang="en-US" dirty="0">
                <a:sym typeface="Wingdings" panose="05000000000000000000" pitchFamily="2" charset="2"/>
              </a:rPr>
              <a:t> setup. In this case I am logged in as a normal user and if I need running a program with </a:t>
            </a:r>
            <a:r>
              <a:rPr lang="en-US" dirty="0" err="1">
                <a:sym typeface="Wingdings" panose="05000000000000000000" pitchFamily="2" charset="2"/>
              </a:rPr>
              <a:t>higer</a:t>
            </a:r>
            <a:r>
              <a:rPr lang="en-US" dirty="0">
                <a:sym typeface="Wingdings" panose="05000000000000000000" pitchFamily="2" charset="2"/>
              </a:rPr>
              <a:t> rights I have to start </a:t>
            </a:r>
            <a:r>
              <a:rPr lang="en-US" dirty="0" err="1">
                <a:sym typeface="Wingdings" panose="05000000000000000000" pitchFamily="2" charset="2"/>
              </a:rPr>
              <a:t>progam</a:t>
            </a:r>
            <a:r>
              <a:rPr lang="en-US" dirty="0">
                <a:sym typeface="Wingdings" panose="05000000000000000000" pitchFamily="2" charset="2"/>
              </a:rPr>
              <a:t> as administrator and giving the credentials of my admin user (this is not the same which I use in usual).</a:t>
            </a:r>
            <a:endParaRPr lang="hu-HU" dirty="0">
              <a:sym typeface="Wingdings" panose="05000000000000000000" pitchFamily="2" charset="2"/>
            </a:endParaRPr>
          </a:p>
          <a:p>
            <a:pPr lvl="1"/>
            <a:r>
              <a:rPr lang="hu-HU" dirty="0" err="1">
                <a:sym typeface="Wingdings" panose="05000000000000000000" pitchFamily="2" charset="2"/>
              </a:rPr>
              <a:t>Because</a:t>
            </a:r>
            <a:r>
              <a:rPr lang="hu-HU" dirty="0">
                <a:sym typeface="Wingdings" panose="05000000000000000000" pitchFamily="2" charset="2"/>
              </a:rPr>
              <a:t> of </a:t>
            </a:r>
            <a:r>
              <a:rPr lang="en-US" dirty="0">
                <a:sym typeface="Wingdings" panose="05000000000000000000" pitchFamily="2" charset="2"/>
              </a:rPr>
              <a:t>this composition, I had already realized earlier</a:t>
            </a:r>
            <a:r>
              <a:rPr lang="hu-HU" dirty="0">
                <a:sym typeface="Wingdings" panose="05000000000000000000" pitchFamily="2" charset="2"/>
              </a:rPr>
              <a:t>, </a:t>
            </a:r>
            <a:r>
              <a:rPr lang="hu-HU" dirty="0" err="1">
                <a:sym typeface="Wingdings" panose="05000000000000000000" pitchFamily="2" charset="2"/>
              </a:rPr>
              <a:t>the</a:t>
            </a:r>
            <a:r>
              <a:rPr lang="hu-HU" dirty="0">
                <a:sym typeface="Wingdings" panose="05000000000000000000" pitchFamily="2" charset="2"/>
              </a:rPr>
              <a:t> </a:t>
            </a:r>
            <a:r>
              <a:rPr lang="hu-HU" dirty="0" err="1">
                <a:sym typeface="Wingdings" panose="05000000000000000000" pitchFamily="2" charset="2"/>
              </a:rPr>
              <a:t>folloving</a:t>
            </a:r>
            <a:r>
              <a:rPr lang="hu-HU" dirty="0">
                <a:sym typeface="Wingdings" panose="05000000000000000000" pitchFamily="2" charset="2"/>
              </a:rPr>
              <a:t> </a:t>
            </a:r>
            <a:r>
              <a:rPr lang="hu-HU" dirty="0" err="1">
                <a:sym typeface="Wingdings" panose="05000000000000000000" pitchFamily="2" charset="2"/>
              </a:rPr>
              <a:t>developer</a:t>
            </a:r>
            <a:r>
              <a:rPr lang="hu-HU" dirty="0">
                <a:sym typeface="Wingdings" panose="05000000000000000000" pitchFamily="2" charset="2"/>
              </a:rPr>
              <a:t> </a:t>
            </a:r>
            <a:r>
              <a:rPr lang="hu-HU" dirty="0" err="1">
                <a:sym typeface="Wingdings" panose="05000000000000000000" pitchFamily="2" charset="2"/>
              </a:rPr>
              <a:t>tools</a:t>
            </a:r>
            <a:r>
              <a:rPr lang="hu-HU" dirty="0">
                <a:sym typeface="Wingdings" panose="05000000000000000000" pitchFamily="2" charset="2"/>
              </a:rPr>
              <a:t> </a:t>
            </a:r>
            <a:r>
              <a:rPr lang="hu-HU" dirty="0" err="1">
                <a:sym typeface="Wingdings" panose="05000000000000000000" pitchFamily="2" charset="2"/>
              </a:rPr>
              <a:t>are</a:t>
            </a:r>
            <a:r>
              <a:rPr lang="hu-HU" dirty="0">
                <a:sym typeface="Wingdings" panose="05000000000000000000" pitchFamily="2" charset="2"/>
              </a:rPr>
              <a:t> </a:t>
            </a:r>
            <a:r>
              <a:rPr lang="hu-HU" dirty="0" err="1">
                <a:sym typeface="Wingdings" panose="05000000000000000000" pitchFamily="2" charset="2"/>
              </a:rPr>
              <a:t>not</a:t>
            </a:r>
            <a:r>
              <a:rPr lang="hu-HU" dirty="0">
                <a:sym typeface="Wingdings" panose="05000000000000000000" pitchFamily="2" charset="2"/>
              </a:rPr>
              <a:t> </a:t>
            </a:r>
            <a:r>
              <a:rPr lang="hu-HU" dirty="0" err="1">
                <a:sym typeface="Wingdings" panose="05000000000000000000" pitchFamily="2" charset="2"/>
              </a:rPr>
              <a:t>correctly</a:t>
            </a:r>
            <a:r>
              <a:rPr lang="hu-HU" dirty="0">
                <a:sym typeface="Wingdings" panose="05000000000000000000" pitchFamily="2" charset="2"/>
              </a:rPr>
              <a:t> </a:t>
            </a:r>
            <a:r>
              <a:rPr lang="hu-HU" dirty="0" err="1">
                <a:sym typeface="Wingdings" panose="05000000000000000000" pitchFamily="2" charset="2"/>
              </a:rPr>
              <a:t>installed</a:t>
            </a:r>
            <a:r>
              <a:rPr lang="hu-HU" dirty="0">
                <a:sym typeface="Wingdings" panose="05000000000000000000" pitchFamily="2" charset="2"/>
              </a:rPr>
              <a:t> / </a:t>
            </a:r>
            <a:r>
              <a:rPr lang="hu-HU" dirty="0" err="1">
                <a:sym typeface="Wingdings" panose="05000000000000000000" pitchFamily="2" charset="2"/>
              </a:rPr>
              <a:t>or</a:t>
            </a:r>
            <a:r>
              <a:rPr lang="hu-HU" dirty="0">
                <a:sym typeface="Wingdings" panose="05000000000000000000" pitchFamily="2" charset="2"/>
              </a:rPr>
              <a:t> </a:t>
            </a:r>
            <a:r>
              <a:rPr lang="hu-HU" dirty="0" err="1">
                <a:sym typeface="Wingdings" panose="05000000000000000000" pitchFamily="2" charset="2"/>
              </a:rPr>
              <a:t>are</a:t>
            </a:r>
            <a:r>
              <a:rPr lang="hu-HU" dirty="0">
                <a:sym typeface="Wingdings" panose="05000000000000000000" pitchFamily="2" charset="2"/>
              </a:rPr>
              <a:t> </a:t>
            </a:r>
            <a:r>
              <a:rPr lang="hu-HU" dirty="0" err="1">
                <a:sym typeface="Wingdings" panose="05000000000000000000" pitchFamily="2" charset="2"/>
              </a:rPr>
              <a:t>usabele</a:t>
            </a:r>
            <a:r>
              <a:rPr lang="hu-HU" dirty="0">
                <a:sym typeface="Wingdings" panose="05000000000000000000" pitchFamily="2" charset="2"/>
              </a:rPr>
              <a:t>:</a:t>
            </a:r>
          </a:p>
          <a:p>
            <a:pPr lvl="2"/>
            <a:r>
              <a:rPr lang="hu-HU" dirty="0" err="1">
                <a:sym typeface="Wingdings" panose="05000000000000000000" pitchFamily="2" charset="2"/>
              </a:rPr>
              <a:t>nvm</a:t>
            </a:r>
            <a:r>
              <a:rPr lang="hu-HU" dirty="0">
                <a:sym typeface="Wingdings" panose="05000000000000000000" pitchFamily="2" charset="2"/>
              </a:rPr>
              <a:t> (</a:t>
            </a:r>
            <a:r>
              <a:rPr lang="hu-HU" dirty="0" err="1">
                <a:sym typeface="Wingdings" panose="05000000000000000000" pitchFamily="2" charset="2"/>
              </a:rPr>
              <a:t>this</a:t>
            </a:r>
            <a:r>
              <a:rPr lang="hu-HU" dirty="0">
                <a:sym typeface="Wingdings" panose="05000000000000000000" pitchFamily="2" charset="2"/>
              </a:rPr>
              <a:t> </a:t>
            </a:r>
            <a:r>
              <a:rPr lang="hu-HU" dirty="0" err="1">
                <a:sym typeface="Wingdings" panose="05000000000000000000" pitchFamily="2" charset="2"/>
              </a:rPr>
              <a:t>was</a:t>
            </a:r>
            <a:r>
              <a:rPr lang="hu-HU" dirty="0">
                <a:sym typeface="Wingdings" panose="05000000000000000000" pitchFamily="2" charset="2"/>
              </a:rPr>
              <a:t> </a:t>
            </a:r>
            <a:r>
              <a:rPr lang="hu-HU" dirty="0" err="1">
                <a:sym typeface="Wingdings" panose="05000000000000000000" pitchFamily="2" charset="2"/>
              </a:rPr>
              <a:t>installed</a:t>
            </a:r>
            <a:r>
              <a:rPr lang="hu-HU" dirty="0">
                <a:sym typeface="Wingdings" panose="05000000000000000000" pitchFamily="2" charset="2"/>
              </a:rPr>
              <a:t> </a:t>
            </a:r>
            <a:r>
              <a:rPr lang="hu-HU" dirty="0" err="1">
                <a:sym typeface="Wingdings" panose="05000000000000000000" pitchFamily="2" charset="2"/>
              </a:rPr>
              <a:t>originall</a:t>
            </a:r>
            <a:r>
              <a:rPr lang="hu-HU" dirty="0">
                <a:sym typeface="Wingdings" panose="05000000000000000000" pitchFamily="2" charset="2"/>
              </a:rPr>
              <a:t> </a:t>
            </a:r>
            <a:r>
              <a:rPr lang="hu-HU" dirty="0" err="1">
                <a:sym typeface="Wingdings" panose="05000000000000000000" pitchFamily="2" charset="2"/>
              </a:rPr>
              <a:t>for</a:t>
            </a:r>
            <a:r>
              <a:rPr lang="hu-HU" dirty="0">
                <a:sym typeface="Wingdings" panose="05000000000000000000" pitchFamily="2" charset="2"/>
              </a:rPr>
              <a:t> </a:t>
            </a:r>
            <a:r>
              <a:rPr lang="hu-HU" dirty="0" err="1">
                <a:sym typeface="Wingdings" panose="05000000000000000000" pitchFamily="2" charset="2"/>
              </a:rPr>
              <a:t>SPFx</a:t>
            </a:r>
            <a:r>
              <a:rPr lang="hu-HU" dirty="0">
                <a:sym typeface="Wingdings" panose="05000000000000000000" pitchFamily="2" charset="2"/>
              </a:rPr>
              <a:t> </a:t>
            </a:r>
            <a:r>
              <a:rPr lang="hu-HU" dirty="0" err="1">
                <a:sym typeface="Wingdings" panose="05000000000000000000" pitchFamily="2" charset="2"/>
              </a:rPr>
              <a:t>development</a:t>
            </a:r>
            <a:r>
              <a:rPr lang="hu-HU" dirty="0">
                <a:sym typeface="Wingdings" panose="05000000000000000000" pitchFamily="2" charset="2"/>
              </a:rPr>
              <a:t>) -&gt; </a:t>
            </a:r>
            <a:r>
              <a:rPr lang="hu-HU" dirty="0" err="1">
                <a:sym typeface="Wingdings" panose="05000000000000000000" pitchFamily="2" charset="2"/>
              </a:rPr>
              <a:t>therefore</a:t>
            </a:r>
            <a:r>
              <a:rPr lang="hu-HU" dirty="0">
                <a:sym typeface="Wingdings" panose="05000000000000000000" pitchFamily="2" charset="2"/>
              </a:rPr>
              <a:t> </a:t>
            </a:r>
            <a:r>
              <a:rPr lang="hu-HU" dirty="0" err="1">
                <a:sym typeface="Wingdings" panose="05000000000000000000" pitchFamily="2" charset="2"/>
              </a:rPr>
              <a:t>mpn</a:t>
            </a:r>
            <a:r>
              <a:rPr lang="hu-HU" dirty="0">
                <a:sym typeface="Wingdings" panose="05000000000000000000" pitchFamily="2" charset="2"/>
              </a:rPr>
              <a:t> na </a:t>
            </a:r>
            <a:r>
              <a:rPr lang="hu-HU" dirty="0" err="1">
                <a:sym typeface="Wingdings" panose="05000000000000000000" pitchFamily="2" charset="2"/>
              </a:rPr>
              <a:t>not</a:t>
            </a:r>
            <a:r>
              <a:rPr lang="hu-HU" dirty="0">
                <a:sym typeface="Wingdings" panose="05000000000000000000" pitchFamily="2" charset="2"/>
              </a:rPr>
              <a:t> </a:t>
            </a:r>
            <a:r>
              <a:rPr lang="hu-HU" dirty="0" err="1">
                <a:sym typeface="Wingdings" panose="05000000000000000000" pitchFamily="2" charset="2"/>
              </a:rPr>
              <a:t>setted</a:t>
            </a:r>
            <a:r>
              <a:rPr lang="hu-HU" dirty="0">
                <a:sym typeface="Wingdings" panose="05000000000000000000" pitchFamily="2" charset="2"/>
              </a:rPr>
              <a:t> </a:t>
            </a:r>
            <a:r>
              <a:rPr lang="hu-HU" dirty="0" err="1">
                <a:sym typeface="Wingdings" panose="05000000000000000000" pitchFamily="2" charset="2"/>
              </a:rPr>
              <a:t>up</a:t>
            </a:r>
            <a:r>
              <a:rPr lang="hu-HU" dirty="0">
                <a:sym typeface="Wingdings" panose="05000000000000000000" pitchFamily="2" charset="2"/>
              </a:rPr>
              <a:t> </a:t>
            </a:r>
            <a:r>
              <a:rPr lang="hu-HU" dirty="0" err="1">
                <a:sym typeface="Wingdings" panose="05000000000000000000" pitchFamily="2" charset="2"/>
              </a:rPr>
              <a:t>correctly</a:t>
            </a:r>
            <a:r>
              <a:rPr lang="hu-HU" dirty="0">
                <a:sym typeface="Wingdings" panose="05000000000000000000" pitchFamily="2" charset="2"/>
              </a:rPr>
              <a:t> (</a:t>
            </a:r>
            <a:r>
              <a:rPr lang="hu-HU" dirty="0" err="1">
                <a:sym typeface="Wingdings" panose="05000000000000000000" pitchFamily="2" charset="2"/>
              </a:rPr>
              <a:t>nvm</a:t>
            </a:r>
            <a:r>
              <a:rPr lang="hu-HU" dirty="0">
                <a:sym typeface="Wingdings" panose="05000000000000000000" pitchFamily="2" charset="2"/>
              </a:rPr>
              <a:t> </a:t>
            </a:r>
            <a:r>
              <a:rPr lang="hu-HU" dirty="0" err="1">
                <a:sym typeface="Wingdings" panose="05000000000000000000" pitchFamily="2" charset="2"/>
              </a:rPr>
              <a:t>install</a:t>
            </a:r>
            <a:r>
              <a:rPr lang="hu-HU" dirty="0">
                <a:sym typeface="Wingdings" panose="05000000000000000000" pitchFamily="2" charset="2"/>
              </a:rPr>
              <a:t>, and </a:t>
            </a:r>
            <a:r>
              <a:rPr lang="hu-HU" dirty="0" err="1">
                <a:sym typeface="Wingdings" panose="05000000000000000000" pitchFamily="2" charset="2"/>
              </a:rPr>
              <a:t>nvm</a:t>
            </a:r>
            <a:r>
              <a:rPr lang="hu-HU" dirty="0">
                <a:sym typeface="Wingdings" panose="05000000000000000000" pitchFamily="2" charset="2"/>
              </a:rPr>
              <a:t> </a:t>
            </a:r>
            <a:r>
              <a:rPr lang="hu-HU" dirty="0" err="1">
                <a:sym typeface="Wingdings" panose="05000000000000000000" pitchFamily="2" charset="2"/>
              </a:rPr>
              <a:t>use</a:t>
            </a:r>
            <a:r>
              <a:rPr lang="hu-HU" dirty="0">
                <a:sym typeface="Wingdings" panose="05000000000000000000" pitchFamily="2" charset="2"/>
              </a:rPr>
              <a:t> </a:t>
            </a:r>
            <a:r>
              <a:rPr lang="hu-HU" dirty="0" err="1">
                <a:sym typeface="Wingdings" panose="05000000000000000000" pitchFamily="2" charset="2"/>
              </a:rPr>
              <a:t>commands</a:t>
            </a:r>
            <a:r>
              <a:rPr lang="hu-HU" dirty="0">
                <a:sym typeface="Wingdings" panose="05000000000000000000" pitchFamily="2" charset="2"/>
              </a:rPr>
              <a:t> </a:t>
            </a:r>
            <a:r>
              <a:rPr lang="hu-HU" dirty="0" err="1">
                <a:sym typeface="Wingdings" panose="05000000000000000000" pitchFamily="2" charset="2"/>
              </a:rPr>
              <a:t>setting</a:t>
            </a:r>
            <a:r>
              <a:rPr lang="hu-HU" dirty="0">
                <a:sym typeface="Wingdings" panose="05000000000000000000" pitchFamily="2" charset="2"/>
              </a:rPr>
              <a:t> </a:t>
            </a:r>
            <a:r>
              <a:rPr lang="hu-HU" dirty="0" err="1">
                <a:sym typeface="Wingdings" panose="05000000000000000000" pitchFamily="2" charset="2"/>
              </a:rPr>
              <a:t>this</a:t>
            </a:r>
            <a:r>
              <a:rPr lang="hu-HU" dirty="0">
                <a:sym typeface="Wingdings" panose="05000000000000000000" pitchFamily="2" charset="2"/>
              </a:rPr>
              <a:t> program </a:t>
            </a:r>
            <a:r>
              <a:rPr lang="hu-HU" dirty="0" err="1">
                <a:sym typeface="Wingdings" panose="05000000000000000000" pitchFamily="2" charset="2"/>
              </a:rPr>
              <a:t>exclusively</a:t>
            </a:r>
            <a:r>
              <a:rPr lang="hu-HU" dirty="0">
                <a:sym typeface="Wingdings" panose="05000000000000000000" pitchFamily="2" charset="2"/>
              </a:rPr>
              <a:t> </a:t>
            </a:r>
            <a:r>
              <a:rPr lang="hu-HU" dirty="0" err="1">
                <a:sym typeface="Wingdings" panose="05000000000000000000" pitchFamily="2" charset="2"/>
              </a:rPr>
              <a:t>for</a:t>
            </a:r>
            <a:r>
              <a:rPr lang="hu-HU" dirty="0">
                <a:sym typeface="Wingdings" panose="05000000000000000000" pitchFamily="2" charset="2"/>
              </a:rPr>
              <a:t> </a:t>
            </a:r>
            <a:r>
              <a:rPr lang="hu-HU" dirty="0" err="1">
                <a:sym typeface="Wingdings" panose="05000000000000000000" pitchFamily="2" charset="2"/>
              </a:rPr>
              <a:t>the</a:t>
            </a:r>
            <a:r>
              <a:rPr lang="hu-HU" dirty="0">
                <a:sym typeface="Wingdings" panose="05000000000000000000" pitchFamily="2" charset="2"/>
              </a:rPr>
              <a:t> </a:t>
            </a:r>
            <a:r>
              <a:rPr lang="hu-HU" dirty="0" err="1">
                <a:sym typeface="Wingdings" panose="05000000000000000000" pitchFamily="2" charset="2"/>
              </a:rPr>
              <a:t>admin</a:t>
            </a:r>
            <a:r>
              <a:rPr lang="hu-HU" dirty="0">
                <a:sym typeface="Wingdings" panose="05000000000000000000" pitchFamily="2" charset="2"/>
              </a:rPr>
              <a:t> </a:t>
            </a:r>
            <a:r>
              <a:rPr lang="hu-HU" dirty="0" err="1">
                <a:sym typeface="Wingdings" panose="05000000000000000000" pitchFamily="2" charset="2"/>
              </a:rPr>
              <a:t>user</a:t>
            </a:r>
            <a:r>
              <a:rPr lang="hu-HU" dirty="0">
                <a:sym typeface="Wingdings" panose="05000000000000000000" pitchFamily="2" charset="2"/>
              </a:rPr>
              <a:t> and </a:t>
            </a:r>
            <a:r>
              <a:rPr lang="hu-HU" dirty="0" err="1">
                <a:sym typeface="Wingdings" panose="05000000000000000000" pitchFamily="2" charset="2"/>
              </a:rPr>
              <a:t>not</a:t>
            </a:r>
            <a:r>
              <a:rPr lang="hu-HU" dirty="0">
                <a:sym typeface="Wingdings" panose="05000000000000000000" pitchFamily="2" charset="2"/>
              </a:rPr>
              <a:t> </a:t>
            </a:r>
            <a:r>
              <a:rPr lang="hu-HU" dirty="0" err="1">
                <a:sym typeface="Wingdings" panose="05000000000000000000" pitchFamily="2" charset="2"/>
              </a:rPr>
              <a:t>for</a:t>
            </a:r>
            <a:r>
              <a:rPr lang="hu-HU" dirty="0">
                <a:sym typeface="Wingdings" panose="05000000000000000000" pitchFamily="2" charset="2"/>
              </a:rPr>
              <a:t> </a:t>
            </a:r>
            <a:r>
              <a:rPr lang="hu-HU" dirty="0" err="1">
                <a:sym typeface="Wingdings" panose="05000000000000000000" pitchFamily="2" charset="2"/>
              </a:rPr>
              <a:t>the</a:t>
            </a:r>
            <a:r>
              <a:rPr lang="hu-HU" dirty="0">
                <a:sym typeface="Wingdings" panose="05000000000000000000" pitchFamily="2" charset="2"/>
              </a:rPr>
              <a:t> </a:t>
            </a:r>
            <a:r>
              <a:rPr lang="hu-HU" dirty="0" err="1">
                <a:sym typeface="Wingdings" panose="05000000000000000000" pitchFamily="2" charset="2"/>
              </a:rPr>
              <a:t>normal</a:t>
            </a:r>
            <a:r>
              <a:rPr lang="hu-HU" dirty="0">
                <a:sym typeface="Wingdings" panose="05000000000000000000" pitchFamily="2" charset="2"/>
              </a:rPr>
              <a:t>)</a:t>
            </a:r>
          </a:p>
          <a:p>
            <a:pPr lvl="1"/>
            <a:r>
              <a:rPr lang="en-US" dirty="0">
                <a:sym typeface="Wingdings" panose="05000000000000000000" pitchFamily="2" charset="2"/>
              </a:rPr>
              <a:t>Let's focus on MS Teams development purposes</a:t>
            </a:r>
            <a:r>
              <a:rPr lang="hu-HU" dirty="0">
                <a:sym typeface="Wingdings" panose="05000000000000000000" pitchFamily="2" charset="2"/>
              </a:rPr>
              <a:t>.</a:t>
            </a:r>
            <a:endParaRPr lang="hu-HU" dirty="0"/>
          </a:p>
        </p:txBody>
      </p:sp>
      <p:sp>
        <p:nvSpPr>
          <p:cNvPr id="4" name="Téglalap 3">
            <a:extLst>
              <a:ext uri="{FF2B5EF4-FFF2-40B4-BE49-F238E27FC236}">
                <a16:creationId xmlns:a16="http://schemas.microsoft.com/office/drawing/2014/main" id="{7FB1D874-7E4C-7B84-ED98-244B44109FD1}"/>
              </a:ext>
            </a:extLst>
          </p:cNvPr>
          <p:cNvSpPr/>
          <p:nvPr/>
        </p:nvSpPr>
        <p:spPr>
          <a:xfrm>
            <a:off x="714375" y="990600"/>
            <a:ext cx="971550" cy="6400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hu-HU">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293867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7079A-163D-564E-10EF-2ABC6499282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63CE3DF-896F-3B1C-9A80-EF4642295B85}"/>
              </a:ext>
            </a:extLst>
          </p:cNvPr>
          <p:cNvSpPr>
            <a:spLocks noGrp="1"/>
          </p:cNvSpPr>
          <p:nvPr>
            <p:ph type="title"/>
          </p:nvPr>
        </p:nvSpPr>
        <p:spPr/>
        <p:txBody>
          <a:bodyPr/>
          <a:lstStyle/>
          <a:p>
            <a:r>
              <a:rPr lang="hu-HU" dirty="0"/>
              <a:t>PROBLEM: </a:t>
            </a:r>
            <a:r>
              <a:rPr lang="hu-HU" dirty="0" err="1"/>
              <a:t>Developer</a:t>
            </a:r>
            <a:r>
              <a:rPr lang="hu-HU" dirty="0"/>
              <a:t> </a:t>
            </a:r>
            <a:r>
              <a:rPr lang="hu-HU" dirty="0" err="1"/>
              <a:t>Machine</a:t>
            </a:r>
            <a:endParaRPr lang="hu-HU" dirty="0"/>
          </a:p>
        </p:txBody>
      </p:sp>
      <p:sp>
        <p:nvSpPr>
          <p:cNvPr id="3" name="Tartalom helye 2">
            <a:extLst>
              <a:ext uri="{FF2B5EF4-FFF2-40B4-BE49-F238E27FC236}">
                <a16:creationId xmlns:a16="http://schemas.microsoft.com/office/drawing/2014/main" id="{B06D9AC9-176A-353C-A40C-439E8EB46571}"/>
              </a:ext>
            </a:extLst>
          </p:cNvPr>
          <p:cNvSpPr>
            <a:spLocks noGrp="1"/>
          </p:cNvSpPr>
          <p:nvPr>
            <p:ph idx="1"/>
          </p:nvPr>
        </p:nvSpPr>
        <p:spPr>
          <a:xfrm>
            <a:off x="640079" y="2633472"/>
            <a:ext cx="11085195" cy="4224528"/>
          </a:xfrm>
        </p:spPr>
        <p:txBody>
          <a:bodyPr>
            <a:normAutofit/>
          </a:bodyPr>
          <a:lstStyle/>
          <a:p>
            <a:pPr lvl="1"/>
            <a:r>
              <a:rPr lang="en-US" dirty="0"/>
              <a:t>As I write on the previous slide, I saw and realized in some cases Programs are not installed as I like.</a:t>
            </a:r>
            <a:endParaRPr lang="hu-HU" dirty="0"/>
          </a:p>
          <a:p>
            <a:pPr lvl="1"/>
            <a:r>
              <a:rPr lang="en-US" dirty="0"/>
              <a:t>The problem I reported next related for the Visual Studio Code and for the Teams Toolkit itself</a:t>
            </a:r>
            <a:r>
              <a:rPr lang="hu-HU" dirty="0"/>
              <a:t>:</a:t>
            </a:r>
            <a:br>
              <a:rPr lang="hu-HU" dirty="0"/>
            </a:br>
            <a:endParaRPr lang="hu-HU" dirty="0"/>
          </a:p>
          <a:p>
            <a:pPr lvl="1"/>
            <a:endParaRPr lang="hu-HU" dirty="0"/>
          </a:p>
          <a:p>
            <a:pPr lvl="1"/>
            <a:endParaRPr lang="hu-HU" dirty="0"/>
          </a:p>
          <a:p>
            <a:pPr lvl="1"/>
            <a:endParaRPr lang="hu-HU" dirty="0"/>
          </a:p>
          <a:p>
            <a:pPr lvl="1"/>
            <a:endParaRPr lang="hu-HU" dirty="0"/>
          </a:p>
          <a:p>
            <a:pPr lvl="1"/>
            <a:endParaRPr lang="hu-HU" dirty="0"/>
          </a:p>
          <a:p>
            <a:pPr lvl="1"/>
            <a:r>
              <a:rPr lang="en-US" dirty="0"/>
              <a:t>You written me, </a:t>
            </a:r>
            <a:r>
              <a:rPr lang="hu-HU" dirty="0"/>
              <a:t>I</a:t>
            </a:r>
            <a:r>
              <a:rPr lang="en-US" dirty="0"/>
              <a:t> have to think on a problem in the </a:t>
            </a:r>
            <a:r>
              <a:rPr lang="hu-HU" dirty="0"/>
              <a:t>t</a:t>
            </a:r>
            <a:r>
              <a:rPr lang="en-US" dirty="0" err="1"/>
              <a:t>oolchain</a:t>
            </a:r>
            <a:r>
              <a:rPr lang="en-US" dirty="0"/>
              <a:t> which hast to be installed by the Visual Studio Code extension the TTK. I got </a:t>
            </a:r>
            <a:r>
              <a:rPr lang="hu-HU" dirty="0" err="1"/>
              <a:t>th</a:t>
            </a:r>
            <a:r>
              <a:rPr lang="en-US" dirty="0"/>
              <a:t>e idea, this can be related for my complex situation regarding my local user permission.</a:t>
            </a:r>
            <a:r>
              <a:rPr lang="hu-HU" dirty="0"/>
              <a:t> </a:t>
            </a:r>
            <a:r>
              <a:rPr lang="hu-HU" dirty="0" err="1"/>
              <a:t>Therefore</a:t>
            </a:r>
            <a:r>
              <a:rPr lang="hu-HU" dirty="0"/>
              <a:t> I </a:t>
            </a:r>
            <a:r>
              <a:rPr lang="hu-HU" dirty="0" err="1"/>
              <a:t>switched</a:t>
            </a:r>
            <a:r>
              <a:rPr lang="hu-HU" dirty="0"/>
              <a:t> </a:t>
            </a:r>
            <a:r>
              <a:rPr lang="hu-HU" dirty="0" err="1"/>
              <a:t>to</a:t>
            </a:r>
            <a:r>
              <a:rPr lang="hu-HU" dirty="0"/>
              <a:t> </a:t>
            </a:r>
            <a:r>
              <a:rPr lang="hu-HU" dirty="0" err="1"/>
              <a:t>the</a:t>
            </a:r>
            <a:r>
              <a:rPr lang="hu-HU" dirty="0"/>
              <a:t> </a:t>
            </a:r>
            <a:r>
              <a:rPr lang="hu-HU" dirty="0" err="1"/>
              <a:t>private</a:t>
            </a:r>
            <a:r>
              <a:rPr lang="hu-HU" dirty="0"/>
              <a:t> Windows 11 </a:t>
            </a:r>
            <a:r>
              <a:rPr lang="hu-HU" dirty="0" err="1"/>
              <a:t>operating</a:t>
            </a:r>
            <a:r>
              <a:rPr lang="hu-HU" dirty="0"/>
              <a:t> </a:t>
            </a:r>
            <a:r>
              <a:rPr lang="hu-HU" dirty="0" err="1"/>
              <a:t>system</a:t>
            </a:r>
            <a:r>
              <a:rPr lang="hu-HU" dirty="0"/>
              <a:t> and laptop.</a:t>
            </a:r>
          </a:p>
        </p:txBody>
      </p:sp>
      <p:pic>
        <p:nvPicPr>
          <p:cNvPr id="5" name="Kép 4">
            <a:extLst>
              <a:ext uri="{FF2B5EF4-FFF2-40B4-BE49-F238E27FC236}">
                <a16:creationId xmlns:a16="http://schemas.microsoft.com/office/drawing/2014/main" id="{967AB0BF-2215-4004-A5F4-EDEFC04A6E80}"/>
              </a:ext>
            </a:extLst>
          </p:cNvPr>
          <p:cNvPicPr>
            <a:picLocks noChangeAspect="1"/>
          </p:cNvPicPr>
          <p:nvPr/>
        </p:nvPicPr>
        <p:blipFill>
          <a:blip r:embed="rId2"/>
          <a:stretch>
            <a:fillRect/>
          </a:stretch>
        </p:blipFill>
        <p:spPr>
          <a:xfrm>
            <a:off x="1256591" y="3429000"/>
            <a:ext cx="10155067" cy="2152950"/>
          </a:xfrm>
          <a:prstGeom prst="rect">
            <a:avLst/>
          </a:prstGeom>
        </p:spPr>
      </p:pic>
      <p:sp>
        <p:nvSpPr>
          <p:cNvPr id="8" name="Téglalap 7">
            <a:extLst>
              <a:ext uri="{FF2B5EF4-FFF2-40B4-BE49-F238E27FC236}">
                <a16:creationId xmlns:a16="http://schemas.microsoft.com/office/drawing/2014/main" id="{D0A2E480-07DD-5A1A-3365-15651FF113E0}"/>
              </a:ext>
            </a:extLst>
          </p:cNvPr>
          <p:cNvSpPr/>
          <p:nvPr/>
        </p:nvSpPr>
        <p:spPr>
          <a:xfrm>
            <a:off x="714375" y="990600"/>
            <a:ext cx="971550" cy="6400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hu-HU">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44120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1BCB-9DAB-982F-0E34-390B6CD7CFA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4248423-C7A5-16FF-8992-0E60D211195B}"/>
              </a:ext>
            </a:extLst>
          </p:cNvPr>
          <p:cNvSpPr>
            <a:spLocks noGrp="1"/>
          </p:cNvSpPr>
          <p:nvPr>
            <p:ph type="title"/>
          </p:nvPr>
        </p:nvSpPr>
        <p:spPr/>
        <p:txBody>
          <a:bodyPr/>
          <a:lstStyle/>
          <a:p>
            <a:r>
              <a:rPr lang="hu-HU" dirty="0"/>
              <a:t>PROBLEM: </a:t>
            </a:r>
            <a:r>
              <a:rPr lang="hu-HU" dirty="0" err="1"/>
              <a:t>Developer</a:t>
            </a:r>
            <a:r>
              <a:rPr lang="hu-HU" dirty="0"/>
              <a:t> </a:t>
            </a:r>
            <a:r>
              <a:rPr lang="hu-HU" dirty="0" err="1"/>
              <a:t>Machine</a:t>
            </a:r>
            <a:endParaRPr lang="hu-HU" dirty="0"/>
          </a:p>
        </p:txBody>
      </p:sp>
      <p:sp>
        <p:nvSpPr>
          <p:cNvPr id="3" name="Tartalom helye 2">
            <a:extLst>
              <a:ext uri="{FF2B5EF4-FFF2-40B4-BE49-F238E27FC236}">
                <a16:creationId xmlns:a16="http://schemas.microsoft.com/office/drawing/2014/main" id="{913CD436-15A4-A750-FCF7-AEC1968E3F4C}"/>
              </a:ext>
            </a:extLst>
          </p:cNvPr>
          <p:cNvSpPr>
            <a:spLocks noGrp="1"/>
          </p:cNvSpPr>
          <p:nvPr>
            <p:ph idx="1"/>
          </p:nvPr>
        </p:nvSpPr>
        <p:spPr>
          <a:xfrm>
            <a:off x="640079" y="2633472"/>
            <a:ext cx="11351896" cy="4224528"/>
          </a:xfrm>
        </p:spPr>
        <p:txBody>
          <a:bodyPr>
            <a:normAutofit fontScale="92500" lnSpcReduction="10000"/>
          </a:bodyPr>
          <a:lstStyle/>
          <a:p>
            <a:r>
              <a:rPr lang="hu-HU" sz="2600" b="1" dirty="0" err="1">
                <a:solidFill>
                  <a:schemeClr val="accent6">
                    <a:lumMod val="50000"/>
                  </a:schemeClr>
                </a:solidFill>
              </a:rPr>
              <a:t>My</a:t>
            </a:r>
            <a:r>
              <a:rPr lang="hu-HU" sz="2600" b="1" dirty="0">
                <a:solidFill>
                  <a:schemeClr val="accent6">
                    <a:lumMod val="50000"/>
                  </a:schemeClr>
                </a:solidFill>
              </a:rPr>
              <a:t> 2nd </a:t>
            </a:r>
            <a:r>
              <a:rPr lang="hu-HU" sz="2600" b="1" dirty="0" err="1">
                <a:solidFill>
                  <a:schemeClr val="accent6">
                    <a:lumMod val="50000"/>
                  </a:schemeClr>
                </a:solidFill>
              </a:rPr>
              <a:t>workaround</a:t>
            </a:r>
            <a:r>
              <a:rPr lang="hu-HU" sz="2600" b="1" dirty="0">
                <a:solidFill>
                  <a:schemeClr val="accent6">
                    <a:lumMod val="50000"/>
                  </a:schemeClr>
                </a:solidFill>
              </a:rPr>
              <a:t> </a:t>
            </a:r>
            <a:r>
              <a:rPr lang="hu-HU" sz="2600" b="1" dirty="0" err="1">
                <a:solidFill>
                  <a:schemeClr val="accent6">
                    <a:lumMod val="50000"/>
                  </a:schemeClr>
                </a:solidFill>
              </a:rPr>
              <a:t>was</a:t>
            </a:r>
            <a:r>
              <a:rPr lang="hu-HU" sz="2600" b="1" dirty="0">
                <a:solidFill>
                  <a:schemeClr val="accent6">
                    <a:lumMod val="50000"/>
                  </a:schemeClr>
                </a:solidFill>
              </a:rPr>
              <a:t>,</a:t>
            </a:r>
            <a:endParaRPr lang="hu-HU" dirty="0"/>
          </a:p>
          <a:p>
            <a:pPr>
              <a:buFont typeface="Courier New" panose="02070309020205020404" pitchFamily="49" charset="0"/>
              <a:buChar char="o"/>
            </a:pPr>
            <a:r>
              <a:rPr lang="en-US" dirty="0"/>
              <a:t>using my own computer and </a:t>
            </a:r>
            <a:r>
              <a:rPr lang="en-US" dirty="0" err="1"/>
              <a:t>cre</a:t>
            </a:r>
            <a:r>
              <a:rPr lang="hu-HU" dirty="0"/>
              <a:t>a</a:t>
            </a:r>
            <a:r>
              <a:rPr lang="en-US" dirty="0"/>
              <a:t>ting</a:t>
            </a:r>
            <a:r>
              <a:rPr lang="hu-HU" dirty="0"/>
              <a:t> a local </a:t>
            </a:r>
            <a:r>
              <a:rPr lang="hu-HU" dirty="0" err="1"/>
              <a:t>user</a:t>
            </a:r>
            <a:r>
              <a:rPr lang="hu-HU" dirty="0"/>
              <a:t> </a:t>
            </a:r>
            <a:r>
              <a:rPr lang="hu-HU" dirty="0" err="1"/>
              <a:t>added</a:t>
            </a:r>
            <a:r>
              <a:rPr lang="hu-HU" dirty="0"/>
              <a:t> </a:t>
            </a:r>
            <a:r>
              <a:rPr lang="hu-HU" dirty="0" err="1"/>
              <a:t>this</a:t>
            </a:r>
            <a:r>
              <a:rPr lang="hu-HU" dirty="0"/>
              <a:t> </a:t>
            </a:r>
            <a:r>
              <a:rPr lang="hu-HU" dirty="0" err="1"/>
              <a:t>user</a:t>
            </a:r>
            <a:r>
              <a:rPr lang="hu-HU" dirty="0"/>
              <a:t> </a:t>
            </a:r>
            <a:r>
              <a:rPr lang="hu-HU" dirty="0" err="1"/>
              <a:t>to</a:t>
            </a:r>
            <a:r>
              <a:rPr lang="hu-HU" dirty="0"/>
              <a:t> </a:t>
            </a:r>
            <a:r>
              <a:rPr lang="hu-HU" dirty="0" err="1"/>
              <a:t>the</a:t>
            </a:r>
            <a:r>
              <a:rPr lang="hu-HU" dirty="0"/>
              <a:t> </a:t>
            </a:r>
            <a:r>
              <a:rPr lang="en-US" dirty="0"/>
              <a:t> </a:t>
            </a:r>
            <a:r>
              <a:rPr lang="hu-HU" dirty="0"/>
              <a:t>Local </a:t>
            </a:r>
            <a:r>
              <a:rPr lang="hu-HU" dirty="0" err="1"/>
              <a:t>Administrators</a:t>
            </a:r>
            <a:r>
              <a:rPr lang="hu-HU" dirty="0"/>
              <a:t> </a:t>
            </a:r>
            <a:r>
              <a:rPr lang="hu-HU" dirty="0" err="1"/>
              <a:t>group</a:t>
            </a:r>
            <a:r>
              <a:rPr lang="hu-HU" dirty="0"/>
              <a:t>, and </a:t>
            </a:r>
            <a:r>
              <a:rPr lang="hu-HU" dirty="0" err="1"/>
              <a:t>started</a:t>
            </a:r>
            <a:r>
              <a:rPr lang="hu-HU" dirty="0"/>
              <a:t> </a:t>
            </a:r>
            <a:r>
              <a:rPr lang="hu-HU" dirty="0" err="1"/>
              <a:t>the</a:t>
            </a:r>
            <a:r>
              <a:rPr lang="hu-HU" dirty="0"/>
              <a:t> Visual </a:t>
            </a:r>
            <a:r>
              <a:rPr lang="hu-HU" dirty="0" err="1"/>
              <a:t>Studio</a:t>
            </a:r>
            <a:r>
              <a:rPr lang="hu-HU" dirty="0"/>
              <a:t> </a:t>
            </a:r>
            <a:r>
              <a:rPr lang="hu-HU" dirty="0" err="1"/>
              <a:t>Code</a:t>
            </a:r>
            <a:r>
              <a:rPr lang="hu-HU" dirty="0"/>
              <a:t> </a:t>
            </a:r>
            <a:r>
              <a:rPr lang="hu-HU" dirty="0" err="1"/>
              <a:t>with</a:t>
            </a:r>
            <a:r>
              <a:rPr lang="hu-HU" dirty="0"/>
              <a:t> </a:t>
            </a:r>
            <a:r>
              <a:rPr lang="hu-HU" dirty="0" err="1"/>
              <a:t>Administrator</a:t>
            </a:r>
            <a:r>
              <a:rPr lang="hu-HU" dirty="0"/>
              <a:t> </a:t>
            </a:r>
            <a:r>
              <a:rPr lang="hu-HU" dirty="0" err="1"/>
              <a:t>rights</a:t>
            </a:r>
            <a:r>
              <a:rPr lang="hu-HU" dirty="0"/>
              <a:t>.</a:t>
            </a:r>
          </a:p>
          <a:p>
            <a:pPr>
              <a:buFont typeface="Courier New" panose="02070309020205020404" pitchFamily="49" charset="0"/>
              <a:buChar char="o"/>
            </a:pPr>
            <a:r>
              <a:rPr lang="hu-HU" dirty="0" err="1"/>
              <a:t>This</a:t>
            </a:r>
            <a:r>
              <a:rPr lang="hu-HU" dirty="0"/>
              <a:t> </a:t>
            </a:r>
            <a:r>
              <a:rPr lang="hu-HU" dirty="0" err="1"/>
              <a:t>helped</a:t>
            </a:r>
            <a:r>
              <a:rPr lang="hu-HU" dirty="0"/>
              <a:t> </a:t>
            </a:r>
            <a:r>
              <a:rPr lang="hu-HU" dirty="0" err="1"/>
              <a:t>me</a:t>
            </a:r>
            <a:r>
              <a:rPr lang="hu-HU" dirty="0"/>
              <a:t> </a:t>
            </a:r>
            <a:r>
              <a:rPr lang="hu-HU" dirty="0" err="1"/>
              <a:t>to</a:t>
            </a:r>
            <a:r>
              <a:rPr lang="hu-HU" dirty="0"/>
              <a:t> start </a:t>
            </a:r>
            <a:r>
              <a:rPr lang="hu-HU" dirty="0" err="1"/>
              <a:t>the</a:t>
            </a:r>
            <a:r>
              <a:rPr lang="hu-HU" dirty="0"/>
              <a:t> project, „</a:t>
            </a:r>
            <a:r>
              <a:rPr lang="hu-HU" dirty="0" err="1"/>
              <a:t>buid</a:t>
            </a:r>
            <a:r>
              <a:rPr lang="hu-HU" dirty="0"/>
              <a:t>” and </a:t>
            </a:r>
            <a:r>
              <a:rPr lang="hu-HU" dirty="0" err="1"/>
              <a:t>publish</a:t>
            </a:r>
            <a:r>
              <a:rPr lang="hu-HU" dirty="0"/>
              <a:t> </a:t>
            </a:r>
            <a:r>
              <a:rPr lang="hu-HU" dirty="0" err="1"/>
              <a:t>the</a:t>
            </a:r>
            <a:r>
              <a:rPr lang="hu-HU" dirty="0"/>
              <a:t> app.</a:t>
            </a:r>
          </a:p>
          <a:p>
            <a:pPr>
              <a:buFont typeface="Courier New" panose="02070309020205020404" pitchFamily="49" charset="0"/>
              <a:buChar char="o"/>
            </a:pPr>
            <a:r>
              <a:rPr lang="en-US" dirty="0"/>
              <a:t>Sadly, the command: „</a:t>
            </a:r>
            <a:r>
              <a:rPr lang="en-US" dirty="0" err="1"/>
              <a:t>func</a:t>
            </a:r>
            <a:r>
              <a:rPr lang="en-US" dirty="0"/>
              <a:t> -c” is not available in the problematic case, w</a:t>
            </a:r>
            <a:r>
              <a:rPr lang="hu-HU" dirty="0"/>
              <a:t>here</a:t>
            </a:r>
            <a:r>
              <a:rPr lang="en-US" dirty="0"/>
              <a:t> you mentioned to use</a:t>
            </a:r>
            <a:r>
              <a:rPr lang="hu-HU" dirty="0"/>
              <a:t> </a:t>
            </a:r>
            <a:r>
              <a:rPr lang="hu-HU" dirty="0" err="1"/>
              <a:t>it</a:t>
            </a:r>
            <a:r>
              <a:rPr lang="hu-HU" dirty="0"/>
              <a:t>.</a:t>
            </a:r>
          </a:p>
          <a:p>
            <a:pPr>
              <a:buFont typeface="Courier New" panose="02070309020205020404" pitchFamily="49" charset="0"/>
              <a:buChar char="o"/>
            </a:pPr>
            <a:r>
              <a:rPr lang="en-US" dirty="0">
                <a:solidFill>
                  <a:srgbClr val="FF0000"/>
                </a:solidFill>
              </a:rPr>
              <a:t>Do you think we have any real chance to setting up the MS Teams development on the corporate developer machine and setup too the Visual Studio Code under the not admin (normal) and domain joined account and setup?</a:t>
            </a:r>
            <a:endParaRPr lang="hu-HU" dirty="0">
              <a:solidFill>
                <a:srgbClr val="FF0000"/>
              </a:solidFill>
            </a:endParaRPr>
          </a:p>
          <a:p>
            <a:pPr>
              <a:buFont typeface="Courier New" panose="02070309020205020404" pitchFamily="49" charset="0"/>
              <a:buChar char="o"/>
            </a:pPr>
            <a:r>
              <a:rPr lang="en-US" dirty="0">
                <a:solidFill>
                  <a:srgbClr val="FF0000"/>
                </a:solidFill>
              </a:rPr>
              <a:t>Maybe I only have to install</a:t>
            </a:r>
            <a:r>
              <a:rPr lang="hu-HU" dirty="0">
                <a:solidFill>
                  <a:srgbClr val="FF0000"/>
                </a:solidFill>
              </a:rPr>
              <a:t> </a:t>
            </a:r>
            <a:r>
              <a:rPr lang="hu-HU" dirty="0" err="1">
                <a:solidFill>
                  <a:srgbClr val="FF0000"/>
                </a:solidFill>
              </a:rPr>
              <a:t>first</a:t>
            </a:r>
            <a:r>
              <a:rPr lang="en-US" dirty="0">
                <a:solidFill>
                  <a:srgbClr val="FF0000"/>
                </a:solidFill>
              </a:rPr>
              <a:t> the 5 necessary tools in the app packaging chain, is this possible?</a:t>
            </a:r>
            <a:br>
              <a:rPr lang="hu-HU" dirty="0">
                <a:solidFill>
                  <a:srgbClr val="FF0000"/>
                </a:solidFill>
              </a:rPr>
            </a:br>
            <a:r>
              <a:rPr lang="hu-HU" dirty="0" err="1">
                <a:solidFill>
                  <a:srgbClr val="FF0000"/>
                </a:solidFill>
              </a:rPr>
              <a:t>Before</a:t>
            </a:r>
            <a:r>
              <a:rPr lang="hu-HU" dirty="0">
                <a:solidFill>
                  <a:srgbClr val="FF0000"/>
                </a:solidFill>
              </a:rPr>
              <a:t> I start </a:t>
            </a:r>
            <a:r>
              <a:rPr lang="hu-HU" dirty="0" err="1">
                <a:solidFill>
                  <a:srgbClr val="FF0000"/>
                </a:solidFill>
              </a:rPr>
              <a:t>packaging</a:t>
            </a:r>
            <a:r>
              <a:rPr lang="hu-HU" dirty="0">
                <a:solidFill>
                  <a:srgbClr val="FF0000"/>
                </a:solidFill>
              </a:rPr>
              <a:t> and </a:t>
            </a:r>
            <a:r>
              <a:rPr lang="hu-HU" dirty="0" err="1">
                <a:solidFill>
                  <a:srgbClr val="FF0000"/>
                </a:solidFill>
              </a:rPr>
              <a:t>publishing</a:t>
            </a:r>
            <a:r>
              <a:rPr lang="hu-HU" dirty="0">
                <a:solidFill>
                  <a:srgbClr val="FF0000"/>
                </a:solidFill>
              </a:rPr>
              <a:t> </a:t>
            </a:r>
            <a:r>
              <a:rPr lang="hu-HU" dirty="0" err="1">
                <a:solidFill>
                  <a:srgbClr val="FF0000"/>
                </a:solidFill>
              </a:rPr>
              <a:t>the</a:t>
            </a:r>
            <a:r>
              <a:rPr lang="hu-HU" dirty="0">
                <a:solidFill>
                  <a:srgbClr val="FF0000"/>
                </a:solidFill>
              </a:rPr>
              <a:t> app.</a:t>
            </a:r>
          </a:p>
        </p:txBody>
      </p:sp>
      <p:sp>
        <p:nvSpPr>
          <p:cNvPr id="4" name="Téglalap 3">
            <a:extLst>
              <a:ext uri="{FF2B5EF4-FFF2-40B4-BE49-F238E27FC236}">
                <a16:creationId xmlns:a16="http://schemas.microsoft.com/office/drawing/2014/main" id="{FD54282E-DF22-0B9A-3D47-86E8E3128DE2}"/>
              </a:ext>
            </a:extLst>
          </p:cNvPr>
          <p:cNvSpPr/>
          <p:nvPr/>
        </p:nvSpPr>
        <p:spPr>
          <a:xfrm>
            <a:off x="714375" y="990600"/>
            <a:ext cx="971550" cy="6400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hu-HU">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545646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9CFB8-2CB4-491C-6C4C-E12D37245D8F}"/>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5E273BE-1E54-4622-B787-EAD1401B1043}"/>
              </a:ext>
            </a:extLst>
          </p:cNvPr>
          <p:cNvSpPr>
            <a:spLocks noGrp="1"/>
          </p:cNvSpPr>
          <p:nvPr>
            <p:ph type="title"/>
          </p:nvPr>
        </p:nvSpPr>
        <p:spPr/>
        <p:txBody>
          <a:bodyPr/>
          <a:lstStyle/>
          <a:p>
            <a:r>
              <a:rPr lang="hu-HU" dirty="0"/>
              <a:t>PROBLEM: D…</a:t>
            </a:r>
          </a:p>
        </p:txBody>
      </p:sp>
      <p:sp>
        <p:nvSpPr>
          <p:cNvPr id="3" name="Tartalom helye 2">
            <a:extLst>
              <a:ext uri="{FF2B5EF4-FFF2-40B4-BE49-F238E27FC236}">
                <a16:creationId xmlns:a16="http://schemas.microsoft.com/office/drawing/2014/main" id="{362577D1-9C49-4B32-6BD5-15928E32983F}"/>
              </a:ext>
            </a:extLst>
          </p:cNvPr>
          <p:cNvSpPr>
            <a:spLocks noGrp="1"/>
          </p:cNvSpPr>
          <p:nvPr>
            <p:ph idx="1"/>
          </p:nvPr>
        </p:nvSpPr>
        <p:spPr>
          <a:xfrm>
            <a:off x="457200" y="2633472"/>
            <a:ext cx="11649075" cy="4224528"/>
          </a:xfrm>
        </p:spPr>
        <p:txBody>
          <a:bodyPr>
            <a:normAutofit/>
          </a:bodyPr>
          <a:lstStyle/>
          <a:p>
            <a:r>
              <a:rPr lang="en-US" sz="2600" b="1" dirty="0">
                <a:solidFill>
                  <a:schemeClr val="accent6">
                    <a:lumMod val="50000"/>
                  </a:schemeClr>
                </a:solidFill>
              </a:rPr>
              <a:t>My 2nd workaround</a:t>
            </a:r>
            <a:r>
              <a:rPr lang="hu-HU" sz="2600" b="1" dirty="0">
                <a:solidFill>
                  <a:schemeClr val="accent6">
                    <a:lumMod val="50000"/>
                  </a:schemeClr>
                </a:solidFill>
              </a:rPr>
              <a:t>: </a:t>
            </a:r>
            <a:r>
              <a:rPr lang="en-US" sz="2600" b="1" dirty="0">
                <a:solidFill>
                  <a:schemeClr val="accent6">
                    <a:lumMod val="50000"/>
                  </a:schemeClr>
                </a:solidFill>
              </a:rPr>
              <a:t> </a:t>
            </a:r>
            <a:br>
              <a:rPr lang="hu-HU" sz="2600" b="1" dirty="0">
                <a:solidFill>
                  <a:schemeClr val="accent6">
                    <a:lumMod val="50000"/>
                  </a:schemeClr>
                </a:solidFill>
              </a:rPr>
            </a:br>
            <a:r>
              <a:rPr lang="hu-HU" sz="2600" b="1" dirty="0">
                <a:solidFill>
                  <a:schemeClr val="accent6">
                    <a:lumMod val="50000"/>
                  </a:schemeClr>
                </a:solidFill>
              </a:rPr>
              <a:t>In </a:t>
            </a:r>
            <a:r>
              <a:rPr lang="hu-HU" sz="2600" b="1" dirty="0" err="1">
                <a:solidFill>
                  <a:schemeClr val="accent6">
                    <a:lumMod val="50000"/>
                  </a:schemeClr>
                </a:solidFill>
              </a:rPr>
              <a:t>the</a:t>
            </a:r>
            <a:r>
              <a:rPr lang="hu-HU" sz="2600" b="1" dirty="0">
                <a:solidFill>
                  <a:schemeClr val="accent6">
                    <a:lumMod val="50000"/>
                  </a:schemeClr>
                </a:solidFill>
              </a:rPr>
              <a:t> „</a:t>
            </a:r>
            <a:r>
              <a:rPr lang="hu-HU" sz="2600" b="1" dirty="0" err="1">
                <a:solidFill>
                  <a:schemeClr val="accent6">
                    <a:lumMod val="50000"/>
                  </a:schemeClr>
                </a:solidFill>
              </a:rPr>
              <a:t>Run</a:t>
            </a:r>
            <a:r>
              <a:rPr lang="hu-HU" sz="2600" b="1" dirty="0">
                <a:solidFill>
                  <a:schemeClr val="accent6">
                    <a:lumMod val="50000"/>
                  </a:schemeClr>
                </a:solidFill>
              </a:rPr>
              <a:t>” </a:t>
            </a:r>
            <a:r>
              <a:rPr lang="hu-HU" sz="2600" b="1" dirty="0" err="1">
                <a:solidFill>
                  <a:schemeClr val="accent6">
                    <a:lumMod val="50000"/>
                  </a:schemeClr>
                </a:solidFill>
              </a:rPr>
              <a:t>menu</a:t>
            </a:r>
            <a:r>
              <a:rPr lang="hu-HU" sz="2600" b="1" dirty="0">
                <a:solidFill>
                  <a:schemeClr val="accent6">
                    <a:lumMod val="50000"/>
                  </a:schemeClr>
                </a:solidFill>
              </a:rPr>
              <a:t> </a:t>
            </a:r>
            <a:r>
              <a:rPr lang="hu-HU" sz="2600" b="1" dirty="0" err="1">
                <a:solidFill>
                  <a:schemeClr val="accent6">
                    <a:lumMod val="50000"/>
                  </a:schemeClr>
                </a:solidFill>
              </a:rPr>
              <a:t>using</a:t>
            </a:r>
            <a:r>
              <a:rPr lang="en-US" sz="2600" b="1" dirty="0">
                <a:solidFill>
                  <a:schemeClr val="accent6">
                    <a:lumMod val="50000"/>
                  </a:schemeClr>
                </a:solidFill>
              </a:rPr>
              <a:t> </a:t>
            </a:r>
            <a:br>
              <a:rPr lang="hu-HU" sz="2600" b="1" dirty="0">
                <a:solidFill>
                  <a:schemeClr val="accent6">
                    <a:lumMod val="50000"/>
                  </a:schemeClr>
                </a:solidFill>
              </a:rPr>
            </a:br>
            <a:r>
              <a:rPr lang="en-US" sz="2600" b="1" dirty="0">
                <a:solidFill>
                  <a:schemeClr val="accent6">
                    <a:lumMod val="50000"/>
                  </a:schemeClr>
                </a:solidFill>
              </a:rPr>
              <a:t>start with or without </a:t>
            </a:r>
            <a:br>
              <a:rPr lang="hu-HU" sz="2600" b="1" dirty="0">
                <a:solidFill>
                  <a:schemeClr val="accent6">
                    <a:lumMod val="50000"/>
                  </a:schemeClr>
                </a:solidFill>
              </a:rPr>
            </a:br>
            <a:r>
              <a:rPr lang="en-US" sz="2600" b="1" dirty="0">
                <a:solidFill>
                  <a:schemeClr val="accent6">
                    <a:lumMod val="50000"/>
                  </a:schemeClr>
                </a:solidFill>
              </a:rPr>
              <a:t>debugging</a:t>
            </a:r>
            <a:endParaRPr lang="hu-HU" sz="2600" b="1" dirty="0">
              <a:solidFill>
                <a:schemeClr val="accent6">
                  <a:lumMod val="50000"/>
                </a:schemeClr>
              </a:solidFill>
            </a:endParaRPr>
          </a:p>
          <a:p>
            <a:pPr>
              <a:buFont typeface="Courier New" panose="02070309020205020404" pitchFamily="49" charset="0"/>
              <a:buChar char="o"/>
            </a:pPr>
            <a:r>
              <a:rPr lang="en-US" sz="2000" dirty="0">
                <a:solidFill>
                  <a:schemeClr val="accent6">
                    <a:lumMod val="50000"/>
                  </a:schemeClr>
                </a:solidFill>
              </a:rPr>
              <a:t>components </a:t>
            </a:r>
            <a:r>
              <a:rPr lang="hu-HU" sz="2000" dirty="0" err="1">
                <a:solidFill>
                  <a:schemeClr val="accent6">
                    <a:lumMod val="50000"/>
                  </a:schemeClr>
                </a:solidFill>
              </a:rPr>
              <a:t>prepared</a:t>
            </a:r>
            <a:r>
              <a:rPr lang="hu-HU" sz="2000" dirty="0">
                <a:solidFill>
                  <a:schemeClr val="accent6">
                    <a:lumMod val="50000"/>
                  </a:schemeClr>
                </a:solidFill>
              </a:rPr>
              <a:t> </a:t>
            </a:r>
            <a:r>
              <a:rPr lang="hu-HU" dirty="0" err="1"/>
              <a:t>well</a:t>
            </a:r>
            <a:br>
              <a:rPr lang="hu-HU" dirty="0"/>
            </a:br>
            <a:endParaRPr lang="hu-HU" dirty="0"/>
          </a:p>
          <a:p>
            <a:pPr>
              <a:buFont typeface="Courier New" panose="02070309020205020404" pitchFamily="49" charset="0"/>
              <a:buChar char="o"/>
            </a:pPr>
            <a:r>
              <a:rPr lang="en-US" sz="2000" dirty="0">
                <a:solidFill>
                  <a:schemeClr val="accent6">
                    <a:lumMod val="50000"/>
                  </a:schemeClr>
                </a:solidFill>
              </a:rPr>
              <a:t>components </a:t>
            </a:r>
            <a:r>
              <a:rPr lang="hu-HU" dirty="0" err="1"/>
              <a:t>not</a:t>
            </a:r>
            <a:r>
              <a:rPr lang="hu-HU" dirty="0"/>
              <a:t> </a:t>
            </a:r>
            <a:r>
              <a:rPr lang="hu-HU" dirty="0" err="1"/>
              <a:t>installed</a:t>
            </a:r>
            <a:endParaRPr lang="hu-HU" dirty="0"/>
          </a:p>
        </p:txBody>
      </p:sp>
      <p:pic>
        <p:nvPicPr>
          <p:cNvPr id="5" name="Kép 4" descr="A képen szöveg, képernyőkép, szoftver látható&#10;&#10;Előfordulhat, hogy a mesterséges intelligencia által létrehozott tartalom helytelen.">
            <a:extLst>
              <a:ext uri="{FF2B5EF4-FFF2-40B4-BE49-F238E27FC236}">
                <a16:creationId xmlns:a16="http://schemas.microsoft.com/office/drawing/2014/main" id="{083015FA-D9FF-8234-D8D3-6B24392774FB}"/>
              </a:ext>
            </a:extLst>
          </p:cNvPr>
          <p:cNvPicPr>
            <a:picLocks noChangeAspect="1"/>
          </p:cNvPicPr>
          <p:nvPr/>
        </p:nvPicPr>
        <p:blipFill>
          <a:blip r:embed="rId2">
            <a:extLst>
              <a:ext uri="{28A0092B-C50C-407E-A947-70E740481C1C}">
                <a14:useLocalDpi xmlns:a14="http://schemas.microsoft.com/office/drawing/2010/main" val="0"/>
              </a:ext>
            </a:extLst>
          </a:blip>
          <a:srcRect t="1542"/>
          <a:stretch/>
        </p:blipFill>
        <p:spPr>
          <a:xfrm>
            <a:off x="4213765" y="371475"/>
            <a:ext cx="7873464" cy="3127629"/>
          </a:xfrm>
          <a:prstGeom prst="rect">
            <a:avLst/>
          </a:prstGeom>
        </p:spPr>
      </p:pic>
      <p:pic>
        <p:nvPicPr>
          <p:cNvPr id="7" name="Kép 6" descr="A képen szöveg, képernyőkép, szoftver, Multimédiás szoftver látható&#10;&#10;Előfordulhat, hogy a mesterséges intelligencia által létrehozott tartalom helytelen.">
            <a:extLst>
              <a:ext uri="{FF2B5EF4-FFF2-40B4-BE49-F238E27FC236}">
                <a16:creationId xmlns:a16="http://schemas.microsoft.com/office/drawing/2014/main" id="{554038E0-FD30-8D71-E05B-010C63B614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1220" y="3581400"/>
            <a:ext cx="7986008" cy="3234908"/>
          </a:xfrm>
          <a:prstGeom prst="rect">
            <a:avLst/>
          </a:prstGeom>
        </p:spPr>
      </p:pic>
      <p:cxnSp>
        <p:nvCxnSpPr>
          <p:cNvPr id="9" name="Egyenes összekötő nyíllal 8">
            <a:extLst>
              <a:ext uri="{FF2B5EF4-FFF2-40B4-BE49-F238E27FC236}">
                <a16:creationId xmlns:a16="http://schemas.microsoft.com/office/drawing/2014/main" id="{ED33F065-FB53-E6DC-F56A-EDAFB20D4210}"/>
              </a:ext>
            </a:extLst>
          </p:cNvPr>
          <p:cNvCxnSpPr/>
          <p:nvPr/>
        </p:nvCxnSpPr>
        <p:spPr>
          <a:xfrm flipV="1">
            <a:off x="3819525" y="3286125"/>
            <a:ext cx="5838825" cy="152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Egyenes összekötő nyíllal 10">
            <a:extLst>
              <a:ext uri="{FF2B5EF4-FFF2-40B4-BE49-F238E27FC236}">
                <a16:creationId xmlns:a16="http://schemas.microsoft.com/office/drawing/2014/main" id="{A1E303F6-EE24-1212-2FB2-279B3A40E7E7}"/>
              </a:ext>
            </a:extLst>
          </p:cNvPr>
          <p:cNvCxnSpPr/>
          <p:nvPr/>
        </p:nvCxnSpPr>
        <p:spPr>
          <a:xfrm>
            <a:off x="3657600" y="5761101"/>
            <a:ext cx="5915025" cy="6526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églalap 11">
            <a:extLst>
              <a:ext uri="{FF2B5EF4-FFF2-40B4-BE49-F238E27FC236}">
                <a16:creationId xmlns:a16="http://schemas.microsoft.com/office/drawing/2014/main" id="{6EBB0EE1-8F1F-E084-66E6-95E5A63CB5D2}"/>
              </a:ext>
            </a:extLst>
          </p:cNvPr>
          <p:cNvSpPr/>
          <p:nvPr/>
        </p:nvSpPr>
        <p:spPr>
          <a:xfrm>
            <a:off x="714375" y="990600"/>
            <a:ext cx="971550" cy="6400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hu-HU">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530826811"/>
      </p:ext>
    </p:extLst>
  </p:cSld>
  <p:clrMapOvr>
    <a:masterClrMapping/>
  </p:clrMapOvr>
</p:sld>
</file>

<file path=ppt/theme/theme1.xml><?xml version="1.0" encoding="utf-8"?>
<a:theme xmlns:a="http://schemas.openxmlformats.org/drawingml/2006/main" name="Dash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emplate/>
  <TotalTime>265</TotalTime>
  <Words>963</Words>
  <Application>Microsoft Office PowerPoint</Application>
  <PresentationFormat>Szélesvásznú</PresentationFormat>
  <Paragraphs>61</Paragraphs>
  <Slides>13</Slides>
  <Notes>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13</vt:i4>
      </vt:variant>
    </vt:vector>
  </HeadingPairs>
  <TitlesOfParts>
    <vt:vector size="18" baseType="lpstr">
      <vt:lpstr>Arial</vt:lpstr>
      <vt:lpstr>Courier New</vt:lpstr>
      <vt:lpstr>Grandview Display</vt:lpstr>
      <vt:lpstr>Wingdings</vt:lpstr>
      <vt:lpstr>DashVTI</vt:lpstr>
      <vt:lpstr>Problems and Solutions / Workarounds</vt:lpstr>
      <vt:lpstr>PROBLEM:  Environments /  Tenants</vt:lpstr>
      <vt:lpstr>PROBLEM: Environments / Tenants</vt:lpstr>
      <vt:lpstr>PROBLEM: Environments / Tenants</vt:lpstr>
      <vt:lpstr>PROBLEM: Environments / Tenants</vt:lpstr>
      <vt:lpstr>PROBLEM: Environments / Tenants</vt:lpstr>
      <vt:lpstr>PROBLEM: Environments / Tenants</vt:lpstr>
      <vt:lpstr>PROBLEM: Environments / Tenants</vt:lpstr>
      <vt:lpstr>PROBLEM: Environments / Tenants</vt:lpstr>
      <vt:lpstr>PROBLEM: Developer Machine</vt:lpstr>
      <vt:lpstr>PROBLEM: Developer Machine</vt:lpstr>
      <vt:lpstr>PROBLEM: Developer Machine</vt:lpstr>
      <vt:lpstr>PROBLEM: 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Tefner Szabolcs</dc:creator>
  <cp:lastModifiedBy>Tefner Szabolcs</cp:lastModifiedBy>
  <cp:revision>23</cp:revision>
  <dcterms:created xsi:type="dcterms:W3CDTF">2025-04-19T06:21:11Z</dcterms:created>
  <dcterms:modified xsi:type="dcterms:W3CDTF">2025-04-19T10:46:37Z</dcterms:modified>
</cp:coreProperties>
</file>